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87" r:id="rId2"/>
    <p:sldMasterId id="2147483700" r:id="rId3"/>
  </p:sldMasterIdLst>
  <p:notesMasterIdLst>
    <p:notesMasterId r:id="rId70"/>
  </p:notesMasterIdLst>
  <p:handoutMasterIdLst>
    <p:handoutMasterId r:id="rId71"/>
  </p:handoutMasterIdLst>
  <p:sldIdLst>
    <p:sldId id="256" r:id="rId4"/>
    <p:sldId id="257" r:id="rId5"/>
    <p:sldId id="259" r:id="rId6"/>
    <p:sldId id="258" r:id="rId7"/>
    <p:sldId id="324" r:id="rId8"/>
    <p:sldId id="325" r:id="rId9"/>
    <p:sldId id="322" r:id="rId10"/>
    <p:sldId id="267" r:id="rId11"/>
    <p:sldId id="303" r:id="rId12"/>
    <p:sldId id="260" r:id="rId13"/>
    <p:sldId id="261" r:id="rId14"/>
    <p:sldId id="263" r:id="rId15"/>
    <p:sldId id="264" r:id="rId16"/>
    <p:sldId id="265" r:id="rId17"/>
    <p:sldId id="266" r:id="rId18"/>
    <p:sldId id="317" r:id="rId19"/>
    <p:sldId id="268" r:id="rId20"/>
    <p:sldId id="269" r:id="rId21"/>
    <p:sldId id="298" r:id="rId22"/>
    <p:sldId id="270" r:id="rId23"/>
    <p:sldId id="271" r:id="rId24"/>
    <p:sldId id="326" r:id="rId25"/>
    <p:sldId id="327" r:id="rId26"/>
    <p:sldId id="328" r:id="rId27"/>
    <p:sldId id="329" r:id="rId28"/>
    <p:sldId id="272" r:id="rId29"/>
    <p:sldId id="318" r:id="rId30"/>
    <p:sldId id="315" r:id="rId31"/>
    <p:sldId id="273" r:id="rId32"/>
    <p:sldId id="274" r:id="rId33"/>
    <p:sldId id="275" r:id="rId34"/>
    <p:sldId id="304" r:id="rId35"/>
    <p:sldId id="276" r:id="rId36"/>
    <p:sldId id="306" r:id="rId37"/>
    <p:sldId id="316" r:id="rId38"/>
    <p:sldId id="323" r:id="rId39"/>
    <p:sldId id="277" r:id="rId40"/>
    <p:sldId id="286" r:id="rId41"/>
    <p:sldId id="287" r:id="rId42"/>
    <p:sldId id="288" r:id="rId43"/>
    <p:sldId id="289" r:id="rId44"/>
    <p:sldId id="302" r:id="rId45"/>
    <p:sldId id="319" r:id="rId46"/>
    <p:sldId id="320" r:id="rId47"/>
    <p:sldId id="321" r:id="rId48"/>
    <p:sldId id="278" r:id="rId49"/>
    <p:sldId id="312" r:id="rId50"/>
    <p:sldId id="301" r:id="rId51"/>
    <p:sldId id="300" r:id="rId52"/>
    <p:sldId id="311" r:id="rId53"/>
    <p:sldId id="309" r:id="rId54"/>
    <p:sldId id="279" r:id="rId55"/>
    <p:sldId id="280" r:id="rId56"/>
    <p:sldId id="281" r:id="rId57"/>
    <p:sldId id="282" r:id="rId58"/>
    <p:sldId id="283" r:id="rId59"/>
    <p:sldId id="284" r:id="rId60"/>
    <p:sldId id="308" r:id="rId61"/>
    <p:sldId id="285" r:id="rId62"/>
    <p:sldId id="290" r:id="rId63"/>
    <p:sldId id="291" r:id="rId64"/>
    <p:sldId id="292" r:id="rId65"/>
    <p:sldId id="293" r:id="rId66"/>
    <p:sldId id="296" r:id="rId67"/>
    <p:sldId id="297" r:id="rId68"/>
    <p:sldId id="305" r:id="rId6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brice nicol" initials="f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91971" autoAdjust="0"/>
  </p:normalViewPr>
  <p:slideViewPr>
    <p:cSldViewPr snapToGrid="0">
      <p:cViewPr>
        <p:scale>
          <a:sx n="100" d="100"/>
          <a:sy n="100" d="100"/>
        </p:scale>
        <p:origin x="-420" y="-1110"/>
      </p:cViewPr>
      <p:guideLst/>
    </p:cSldViewPr>
  </p:slideViewPr>
  <p:notesTextViewPr>
    <p:cViewPr>
      <p:scale>
        <a:sx n="3" d="2"/>
        <a:sy n="3" d="2"/>
      </p:scale>
      <p:origin x="0" y="0"/>
    </p:cViewPr>
  </p:notesTextViewPr>
  <p:notesViewPr>
    <p:cSldViewPr snapToGrid="0">
      <p:cViewPr varScale="1">
        <p:scale>
          <a:sx n="56" d="100"/>
          <a:sy n="56" d="100"/>
        </p:scale>
        <p:origin x="25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4C7618-9C25-40E6-892C-65B1BB217D77}" type="datetimeFigureOut">
              <a:rPr lang="fr-FR" smtClean="0"/>
              <a:t>18/03/2017</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B722C8-7CB8-456A-AF92-6759EC3C5FDA}" type="slidenum">
              <a:rPr lang="fr-FR" smtClean="0"/>
              <a:t>‹N°›</a:t>
            </a:fld>
            <a:endParaRPr lang="fr-FR"/>
          </a:p>
        </p:txBody>
      </p:sp>
    </p:spTree>
    <p:extLst>
      <p:ext uri="{BB962C8B-B14F-4D97-AF65-F5344CB8AC3E}">
        <p14:creationId xmlns:p14="http://schemas.microsoft.com/office/powerpoint/2010/main" val="139048163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PlaceHolder 1"/>
          <p:cNvSpPr>
            <a:spLocks noGrp="1"/>
          </p:cNvSpPr>
          <p:nvPr>
            <p:ph type="body"/>
          </p:nvPr>
        </p:nvSpPr>
        <p:spPr>
          <a:xfrm>
            <a:off x="286791" y="7591243"/>
            <a:ext cx="6047640" cy="414069"/>
          </a:xfrm>
          <a:prstGeom prst="rect">
            <a:avLst/>
          </a:prstGeom>
        </p:spPr>
        <p:txBody>
          <a:bodyPr lIns="0" tIns="0" rIns="0" bIns="0"/>
          <a:lstStyle/>
          <a:p>
            <a:r>
              <a:rPr lang="fr-FR" sz="2000" b="0" strike="noStrike" spc="-1" dirty="0">
                <a:solidFill>
                  <a:srgbClr val="000000"/>
                </a:solidFill>
                <a:uFill>
                  <a:solidFill>
                    <a:srgbClr val="FFFFFF"/>
                  </a:solidFill>
                </a:uFill>
                <a:latin typeface="Arial"/>
              </a:rPr>
              <a:t>Cliquez pour modifier le format des notes</a:t>
            </a:r>
          </a:p>
        </p:txBody>
      </p:sp>
      <p:sp>
        <p:nvSpPr>
          <p:cNvPr id="117" name="PlaceHolder 2"/>
          <p:cNvSpPr>
            <a:spLocks noGrp="1"/>
          </p:cNvSpPr>
          <p:nvPr>
            <p:ph type="hdr"/>
          </p:nvPr>
        </p:nvSpPr>
        <p:spPr>
          <a:xfrm>
            <a:off x="0" y="0"/>
            <a:ext cx="3280680" cy="534240"/>
          </a:xfrm>
          <a:prstGeom prst="rect">
            <a:avLst/>
          </a:prstGeom>
        </p:spPr>
        <p:txBody>
          <a:bodyPr lIns="0" tIns="0" rIns="0" bIns="0"/>
          <a:lstStyle/>
          <a:p>
            <a:r>
              <a:rPr lang="fr-FR" sz="1400" b="0" strike="noStrike" spc="-1">
                <a:solidFill>
                  <a:srgbClr val="000000"/>
                </a:solidFill>
                <a:uFill>
                  <a:solidFill>
                    <a:srgbClr val="FFFFFF"/>
                  </a:solidFill>
                </a:uFill>
                <a:latin typeface="Times New Roman"/>
              </a:rPr>
              <a:t>&lt;en-tête&gt;</a:t>
            </a:r>
          </a:p>
        </p:txBody>
      </p:sp>
      <p:sp>
        <p:nvSpPr>
          <p:cNvPr id="118" name="PlaceHolder 3"/>
          <p:cNvSpPr>
            <a:spLocks noGrp="1"/>
          </p:cNvSpPr>
          <p:nvPr>
            <p:ph type="dt"/>
          </p:nvPr>
        </p:nvSpPr>
        <p:spPr>
          <a:xfrm>
            <a:off x="4278960" y="0"/>
            <a:ext cx="3280680" cy="534240"/>
          </a:xfrm>
          <a:prstGeom prst="rect">
            <a:avLst/>
          </a:prstGeom>
        </p:spPr>
        <p:txBody>
          <a:bodyPr lIns="0" tIns="0" rIns="0" bIns="0"/>
          <a:lstStyle/>
          <a:p>
            <a:pPr algn="r"/>
            <a:r>
              <a:rPr lang="fr-FR" sz="1400" b="0" strike="noStrike" spc="-1">
                <a:solidFill>
                  <a:srgbClr val="000000"/>
                </a:solidFill>
                <a:uFill>
                  <a:solidFill>
                    <a:srgbClr val="FFFFFF"/>
                  </a:solidFill>
                </a:uFill>
                <a:latin typeface="Times New Roman"/>
              </a:rPr>
              <a:t>&lt;date/heure&gt;</a:t>
            </a:r>
          </a:p>
        </p:txBody>
      </p:sp>
      <p:sp>
        <p:nvSpPr>
          <p:cNvPr id="119" name="PlaceHolder 4"/>
          <p:cNvSpPr>
            <a:spLocks noGrp="1"/>
          </p:cNvSpPr>
          <p:nvPr>
            <p:ph type="ftr"/>
          </p:nvPr>
        </p:nvSpPr>
        <p:spPr>
          <a:xfrm>
            <a:off x="0" y="8212347"/>
            <a:ext cx="4157932" cy="759125"/>
          </a:xfrm>
          <a:prstGeom prst="rect">
            <a:avLst/>
          </a:prstGeom>
        </p:spPr>
        <p:txBody>
          <a:bodyPr lIns="0" tIns="0" rIns="0" bIns="0" anchor="b"/>
          <a:lstStyle/>
          <a:p>
            <a:r>
              <a:rPr lang="fr-FR" sz="1400" b="0" strike="noStrike" spc="-1" dirty="0" smtClean="0">
                <a:solidFill>
                  <a:srgbClr val="000000"/>
                </a:solidFill>
                <a:uFill>
                  <a:solidFill>
                    <a:srgbClr val="FFFFFF"/>
                  </a:solidFill>
                </a:uFill>
                <a:latin typeface="Times New Roman"/>
              </a:rPr>
              <a:t>Guide méthodologique  : Extraction des données  </a:t>
            </a:r>
            <a:r>
              <a:rPr lang="fr-FR" sz="1400" b="0" strike="noStrike" spc="-1" dirty="0" err="1" smtClean="0">
                <a:solidFill>
                  <a:srgbClr val="000000"/>
                </a:solidFill>
                <a:uFill>
                  <a:solidFill>
                    <a:srgbClr val="FFFFFF"/>
                  </a:solidFill>
                </a:uFill>
                <a:latin typeface="Times New Roman"/>
              </a:rPr>
              <a:t>Altaïr</a:t>
            </a:r>
            <a:r>
              <a:rPr lang="fr-FR" sz="1400" b="0" strike="noStrike" spc="-1" dirty="0" smtClean="0">
                <a:solidFill>
                  <a:srgbClr val="000000"/>
                </a:solidFill>
                <a:uFill>
                  <a:solidFill>
                    <a:srgbClr val="FFFFFF"/>
                  </a:solidFill>
                </a:uFill>
                <a:latin typeface="Times New Roman"/>
              </a:rPr>
              <a:t> – F. Nicol et  V. Le Boudec –  7-8-9 mars 2017</a:t>
            </a:r>
            <a:endParaRPr lang="fr-FR" sz="1400" b="0" strike="noStrike" spc="-1" dirty="0">
              <a:solidFill>
                <a:srgbClr val="000000"/>
              </a:solidFill>
              <a:uFill>
                <a:solidFill>
                  <a:srgbClr val="FFFFFF"/>
                </a:solidFill>
              </a:uFill>
              <a:latin typeface="Times New Roman"/>
            </a:endParaRPr>
          </a:p>
        </p:txBody>
      </p:sp>
      <p:sp>
        <p:nvSpPr>
          <p:cNvPr id="120" name="PlaceHolder 5"/>
          <p:cNvSpPr>
            <a:spLocks noGrp="1"/>
          </p:cNvSpPr>
          <p:nvPr>
            <p:ph type="sldNum"/>
          </p:nvPr>
        </p:nvSpPr>
        <p:spPr>
          <a:xfrm>
            <a:off x="4129452" y="8350369"/>
            <a:ext cx="2202337" cy="621103"/>
          </a:xfrm>
          <a:prstGeom prst="rect">
            <a:avLst/>
          </a:prstGeom>
        </p:spPr>
        <p:txBody>
          <a:bodyPr lIns="0" tIns="0" rIns="0" bIns="0" anchor="b"/>
          <a:lstStyle/>
          <a:p>
            <a:pPr algn="r"/>
            <a:fld id="{35955C17-F767-4757-BD95-C3120093CD25}" type="slidenum">
              <a:rPr lang="fr-FR" sz="1400" b="0" strike="noStrike" spc="-1">
                <a:solidFill>
                  <a:srgbClr val="000000"/>
                </a:solidFill>
                <a:uFill>
                  <a:solidFill>
                    <a:srgbClr val="FFFFFF"/>
                  </a:solidFill>
                </a:uFill>
                <a:latin typeface="Times New Roman"/>
              </a:rPr>
              <a:t>‹N°›</a:t>
            </a:fld>
            <a:endParaRPr lang="fr-F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body"/>
          </p:nvPr>
        </p:nvSpPr>
        <p:spPr>
          <a:xfrm>
            <a:off x="685800" y="4343400"/>
            <a:ext cx="5484600" cy="411300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416" name="CustomShape 2"/>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sp>
      <p:sp>
        <p:nvSpPr>
          <p:cNvPr id="417" name="CustomShape 3"/>
          <p:cNvSpPr/>
          <p:nvPr/>
        </p:nvSpPr>
        <p:spPr>
          <a:xfrm>
            <a:off x="0" y="10157400"/>
            <a:ext cx="327924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5887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body"/>
          </p:nvPr>
        </p:nvSpPr>
        <p:spPr>
          <a:xfrm>
            <a:off x="756000" y="5078520"/>
            <a:ext cx="6046200" cy="4809600"/>
          </a:xfrm>
          <a:prstGeom prst="rect">
            <a:avLst/>
          </a:prstGeom>
        </p:spPr>
        <p:txBody>
          <a:bodyPr lIns="0" tIns="0" rIns="0" bIns="0"/>
          <a:lstStyle/>
          <a:p>
            <a:endParaRPr lang="fr-FR" sz="2000" b="0" strike="noStrike" spc="-1" dirty="0">
              <a:solidFill>
                <a:srgbClr val="000000"/>
              </a:solidFill>
              <a:uFill>
                <a:solidFill>
                  <a:srgbClr val="FFFFFF"/>
                </a:solidFill>
              </a:uFill>
              <a:latin typeface="Arial"/>
            </a:endParaRPr>
          </a:p>
        </p:txBody>
      </p:sp>
      <p:sp>
        <p:nvSpPr>
          <p:cNvPr id="419" name="CustomShape 2"/>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
        <p:nvSpPr>
          <p:cNvPr id="420" name="CustomShape 3"/>
          <p:cNvSpPr/>
          <p:nvPr/>
        </p:nvSpPr>
        <p:spPr>
          <a:xfrm>
            <a:off x="0" y="10157400"/>
            <a:ext cx="327924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06608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body"/>
          </p:nvPr>
        </p:nvSpPr>
        <p:spPr>
          <a:xfrm>
            <a:off x="756000" y="5078520"/>
            <a:ext cx="6046200" cy="480960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419" name="CustomShape 2"/>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
        <p:nvSpPr>
          <p:cNvPr id="420" name="CustomShape 3"/>
          <p:cNvSpPr/>
          <p:nvPr/>
        </p:nvSpPr>
        <p:spPr>
          <a:xfrm>
            <a:off x="0" y="10157400"/>
            <a:ext cx="327924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3048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1783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5113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2790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5250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38" name="Image 37"/>
          <p:cNvPicPr/>
          <p:nvPr/>
        </p:nvPicPr>
        <p:blipFill>
          <a:blip r:embed="rId2"/>
          <a:stretch/>
        </p:blipFill>
        <p:spPr>
          <a:xfrm>
            <a:off x="2079000" y="1604520"/>
            <a:ext cx="4984920" cy="3977280"/>
          </a:xfrm>
          <a:prstGeom prst="rect">
            <a:avLst/>
          </a:prstGeom>
          <a:ln>
            <a:noFill/>
          </a:ln>
        </p:spPr>
      </p:pic>
      <p:pic>
        <p:nvPicPr>
          <p:cNvPr id="39" name="Image 38"/>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FBF07973-55BB-40F3-89EB-72616248A2F5}" type="datetime1">
              <a:rPr lang="fr-FR" smtClean="0"/>
              <a:t>18/03/2017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473425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0DB3B71-1282-4C76-B283-7ECC54B12A6D}" type="datetime1">
              <a:rPr lang="fr-FR" smtClean="0"/>
              <a:t>18/03/2017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4111147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9"/>
            <a:ext cx="7886700" cy="2852737"/>
          </a:xfr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2F4EBD4-A889-4A7B-9573-F16C852D56B4}" type="datetime1">
              <a:rPr lang="fr-FR" smtClean="0"/>
              <a:t>18/03/2017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59923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28650" y="1825625"/>
            <a:ext cx="38862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29150" y="1825625"/>
            <a:ext cx="38862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4158688-77DC-4C59-9C4A-690AEB18B817}" type="datetime1">
              <a:rPr lang="fr-FR" smtClean="0"/>
              <a:t>18/03/2017</a:t>
            </a:fld>
            <a:endParaRPr lang="fr-FR"/>
          </a:p>
        </p:txBody>
      </p:sp>
      <p:sp>
        <p:nvSpPr>
          <p:cNvPr id="6" name="Espace réservé du pied de page 5"/>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081917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365126"/>
            <a:ext cx="78867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Espace réservé du contenu 3"/>
          <p:cNvSpPr>
            <a:spLocks noGrp="1"/>
          </p:cNvSpPr>
          <p:nvPr>
            <p:ph sz="half" idx="2"/>
          </p:nvPr>
        </p:nvSpPr>
        <p:spPr>
          <a:xfrm>
            <a:off x="629842" y="2505075"/>
            <a:ext cx="3868340"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Espace réservé du contenu 5"/>
          <p:cNvSpPr>
            <a:spLocks noGrp="1"/>
          </p:cNvSpPr>
          <p:nvPr>
            <p:ph sz="quarter" idx="4"/>
          </p:nvPr>
        </p:nvSpPr>
        <p:spPr>
          <a:xfrm>
            <a:off x="4629150" y="2505075"/>
            <a:ext cx="3887391"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73149E7-CB6B-46C0-BBF2-FCABADC1F5E3}" type="datetime1">
              <a:rPr lang="fr-FR" smtClean="0"/>
              <a:t>18/03/2017</a:t>
            </a:fld>
            <a:endParaRPr lang="fr-FR"/>
          </a:p>
        </p:txBody>
      </p:sp>
      <p:sp>
        <p:nvSpPr>
          <p:cNvPr id="8" name="Espace réservé du pied de page 7"/>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9" name="Espace réservé du numéro de diapositive 8"/>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2828627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BB72056-739A-4D8E-AE9F-23D569B7622A}" type="datetime1">
              <a:rPr lang="fr-FR" smtClean="0"/>
              <a:t>18/03/2017</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821324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9483C46-F8DC-4A9B-9F2B-1C1FDB7C34F7}" type="datetime1">
              <a:rPr lang="fr-FR" smtClean="0"/>
              <a:t>18/03/2017</a:t>
            </a:fld>
            <a:endParaRPr lang="fr-F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2383094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40469AE7-4BFD-4620-8E86-A0E4E8C68AEB}" type="datetime1">
              <a:rPr lang="fr-FR" smtClean="0"/>
              <a:t>18/03/2017</a:t>
            </a:fld>
            <a:endParaRPr lang="fr-FR"/>
          </a:p>
        </p:txBody>
      </p:sp>
      <p:sp>
        <p:nvSpPr>
          <p:cNvPr id="6" name="Espace réservé du pied de page 5"/>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85530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DD6F0535-329D-4DC6-8182-CED96E5BF3C6}" type="datetime1">
              <a:rPr lang="fr-FR" smtClean="0"/>
              <a:t>18/03/2017</a:t>
            </a:fld>
            <a:endParaRPr lang="fr-FR"/>
          </a:p>
        </p:txBody>
      </p:sp>
      <p:sp>
        <p:nvSpPr>
          <p:cNvPr id="6" name="Espace réservé du pied de page 5"/>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2408321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269D84-78D8-4D3E-8BFD-BC5BFC7CB016}" type="datetime1">
              <a:rPr lang="fr-FR" smtClean="0"/>
              <a:t>18/03/2017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702261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365125"/>
            <a:ext cx="1971675"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28650" y="365125"/>
            <a:ext cx="5800725"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9490FBD-8173-4D84-B575-E070E9321B2C}" type="datetime1">
              <a:rPr lang="fr-FR" smtClean="0"/>
              <a:t>18/03/2017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58079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204745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8252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7232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41421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506572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87436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4680"/>
            <a:ext cx="8228520" cy="529452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803087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28698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177562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432835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18368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749498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34" name="Image 33"/>
          <p:cNvPicPr/>
          <p:nvPr/>
        </p:nvPicPr>
        <p:blipFill>
          <a:blip r:embed="rId2"/>
          <a:stretch/>
        </p:blipFill>
        <p:spPr>
          <a:xfrm>
            <a:off x="2078640" y="1604520"/>
            <a:ext cx="4985640" cy="3977280"/>
          </a:xfrm>
          <a:prstGeom prst="rect">
            <a:avLst/>
          </a:prstGeom>
          <a:ln>
            <a:noFill/>
          </a:ln>
        </p:spPr>
      </p:pic>
      <p:pic>
        <p:nvPicPr>
          <p:cNvPr id="35" name="Image 34"/>
          <p:cNvPicPr/>
          <p:nvPr/>
        </p:nvPicPr>
        <p:blipFill>
          <a:blip r:embed="rId2"/>
          <a:stretch/>
        </p:blipFill>
        <p:spPr>
          <a:xfrm>
            <a:off x="2078640" y="1604520"/>
            <a:ext cx="4985640" cy="3977280"/>
          </a:xfrm>
          <a:prstGeom prst="rect">
            <a:avLst/>
          </a:prstGeom>
          <a:ln>
            <a:noFill/>
          </a:ln>
        </p:spPr>
      </p:pic>
    </p:spTree>
    <p:extLst>
      <p:ext uri="{BB962C8B-B14F-4D97-AF65-F5344CB8AC3E}">
        <p14:creationId xmlns:p14="http://schemas.microsoft.com/office/powerpoint/2010/main" val="202766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21480" cy="17748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8920" cy="718920"/>
          </a:xfrm>
          <a:prstGeom prst="rect">
            <a:avLst/>
          </a:prstGeom>
          <a:ln>
            <a:noFill/>
          </a:ln>
        </p:spPr>
      </p:pic>
      <p:sp>
        <p:nvSpPr>
          <p:cNvPr id="2" name="CustomShape 2"/>
          <p:cNvSpPr/>
          <p:nvPr/>
        </p:nvSpPr>
        <p:spPr>
          <a:xfrm>
            <a:off x="360360" y="1295280"/>
            <a:ext cx="8421480" cy="44622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8200" cy="118728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5CE9FF-903A-4A30-95E7-769E72333A05}" type="datetime1">
              <a:rPr lang="fr-FR" smtClean="0"/>
              <a:t>18/03/2017</a:t>
            </a:fld>
            <a:endParaRPr lang="fr-FR"/>
          </a:p>
        </p:txBody>
      </p:sp>
      <p:sp>
        <p:nvSpPr>
          <p:cNvPr id="5" name="Espace réservé du pied de page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E9D44F-E90D-433D-A44A-59932DAA732A}" type="slidenum">
              <a:rPr lang="fr-FR" smtClean="0"/>
              <a:t>‹N°›</a:t>
            </a:fld>
            <a:endParaRPr lang="fr-FR"/>
          </a:p>
        </p:txBody>
      </p:sp>
    </p:spTree>
    <p:extLst>
      <p:ext uri="{BB962C8B-B14F-4D97-AF65-F5344CB8AC3E}">
        <p14:creationId xmlns:p14="http://schemas.microsoft.com/office/powerpoint/2010/main" val="16774656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extLst>
      <p:ext uri="{BB962C8B-B14F-4D97-AF65-F5344CB8AC3E}">
        <p14:creationId xmlns:p14="http://schemas.microsoft.com/office/powerpoint/2010/main" val="193467812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9.xml"/><Relationship Id="rId5" Type="http://schemas.microsoft.com/office/2007/relationships/hdphoto" Target="../media/hdphoto2.wdp"/><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9.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827640" y="2637000"/>
            <a:ext cx="7557840" cy="1258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Guide </a:t>
            </a:r>
            <a:r>
              <a:rPr lang="fr-FR" sz="2400" b="0"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de formation au logiciel </a:t>
            </a:r>
            <a:r>
              <a:rPr lang="fr-FR" sz="2400" b="0" strike="noStrike" spc="-1" dirty="0" err="1"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Altaïr</a:t>
            </a: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1600" b="0"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Analyse des Lignes de Traitement, des Attributions Indemnitaires et Rémunérations diverses</a:t>
            </a: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2400" b="0"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EXTRACTION DES DONNEES DE LA </a:t>
            </a:r>
            <a:r>
              <a:rPr lang="fr-FR" sz="2400" b="0"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PAYE</a:t>
            </a:r>
            <a:endParaRPr lang="fr-FR" sz="2400" b="0"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endParaRPr>
          </a:p>
        </p:txBody>
      </p:sp>
      <p:sp>
        <p:nvSpPr>
          <p:cNvPr id="122" name="CustomShape 2"/>
          <p:cNvSpPr/>
          <p:nvPr/>
        </p:nvSpPr>
        <p:spPr>
          <a:xfrm>
            <a:off x="359640" y="3895200"/>
            <a:ext cx="8423280" cy="17280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dirty="0">
              <a:solidFill>
                <a:srgbClr val="000000"/>
              </a:solidFill>
              <a:uFill>
                <a:solidFill>
                  <a:srgbClr val="FFFFFF"/>
                </a:solidFill>
              </a:uFill>
              <a:latin typeface="Arial"/>
            </a:endParaRPr>
          </a:p>
          <a:p>
            <a:pPr algn="r">
              <a:lnSpc>
                <a:spcPct val="100000"/>
              </a:lnSpc>
            </a:pPr>
            <a:endParaRPr lang="fr-FR" sz="1800" b="0" strike="noStrike" spc="-1" dirty="0">
              <a:solidFill>
                <a:srgbClr val="000000"/>
              </a:solidFill>
              <a:uFill>
                <a:solidFill>
                  <a:srgbClr val="FFFFFF"/>
                </a:solidFill>
              </a:uFill>
              <a:latin typeface="Arial"/>
            </a:endParaRPr>
          </a:p>
          <a:p>
            <a:pPr algn="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000" b="0" i="1"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Réalisé par Vitalia Le Boudec </a:t>
            </a:r>
            <a:endParaRPr lang="fr-FR" sz="20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2000" b="0" i="1"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et Fabrice Nicol </a:t>
            </a:r>
            <a:endParaRPr lang="fr-FR" sz="2000" b="0" i="1"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40" name="CustomShape 3"/>
          <p:cNvSpPr/>
          <p:nvPr/>
        </p:nvSpPr>
        <p:spPr>
          <a:xfrm>
            <a:off x="0" y="20880"/>
            <a:ext cx="914256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FICHIER</a:t>
            </a:r>
            <a:endParaRPr lang="fr-FR" sz="1800" b="0" strike="noStrike" spc="-1">
              <a:solidFill>
                <a:srgbClr val="000000"/>
              </a:solidFill>
              <a:uFill>
                <a:solidFill>
                  <a:srgbClr val="FFFFFF"/>
                </a:solidFill>
              </a:uFill>
              <a:latin typeface="Arial"/>
            </a:endParaRPr>
          </a:p>
        </p:txBody>
      </p:sp>
      <p:pic>
        <p:nvPicPr>
          <p:cNvPr id="141" name="Picture 2"/>
          <p:cNvPicPr/>
          <p:nvPr/>
        </p:nvPicPr>
        <p:blipFill rotWithShape="1">
          <a:blip r:embed="rId2"/>
          <a:srcRect t="3712" r="2986" b="41171"/>
          <a:stretch/>
        </p:blipFill>
        <p:spPr>
          <a:xfrm>
            <a:off x="0" y="690698"/>
            <a:ext cx="9105840" cy="3783635"/>
          </a:xfrm>
          <a:prstGeom prst="rect">
            <a:avLst/>
          </a:prstGeom>
          <a:ln>
            <a:noFill/>
          </a:ln>
        </p:spPr>
      </p:pic>
      <p:sp>
        <p:nvSpPr>
          <p:cNvPr id="142" name="CustomShape 4"/>
          <p:cNvSpPr/>
          <p:nvPr/>
        </p:nvSpPr>
        <p:spPr>
          <a:xfrm>
            <a:off x="46800" y="4586760"/>
            <a:ext cx="910584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pc="-1" dirty="0">
                <a:solidFill>
                  <a:srgbClr val="0000CC"/>
                </a:solidFill>
                <a:uFill>
                  <a:solidFill>
                    <a:srgbClr val="FFFFFF"/>
                  </a:solidFill>
                </a:uFill>
              </a:rPr>
              <a:t>Le menu « fichier » permet de gérer l’exécution du rapport </a:t>
            </a:r>
            <a:r>
              <a:rPr lang="fr-FR" spc="-1" dirty="0" err="1">
                <a:solidFill>
                  <a:srgbClr val="0000CC"/>
                </a:solidFill>
                <a:uFill>
                  <a:solidFill>
                    <a:srgbClr val="FFFFFF"/>
                  </a:solidFill>
                </a:uFill>
              </a:rPr>
              <a:t>Altaïr</a:t>
            </a:r>
            <a:r>
              <a:rPr lang="fr-FR" spc="-1" dirty="0">
                <a:solidFill>
                  <a:srgbClr val="0000CC"/>
                </a:solidFill>
                <a:uFill>
                  <a:solidFill>
                    <a:srgbClr val="FFFFFF"/>
                  </a:solidFill>
                </a:uFill>
              </a:rPr>
              <a:t> :</a:t>
            </a:r>
          </a:p>
          <a:p>
            <a:pPr marL="743040" lvl="1" indent="-284400">
              <a:buClr>
                <a:srgbClr val="000000"/>
              </a:buClr>
              <a:buFont typeface="StarSymbol"/>
              <a:buChar char="-"/>
            </a:pPr>
            <a:r>
              <a:rPr lang="fr-FR" spc="-1" dirty="0">
                <a:uFill>
                  <a:solidFill>
                    <a:srgbClr val="FFFFFF"/>
                  </a:solidFill>
                </a:uFill>
              </a:rPr>
              <a:t>Créer un nouveau projet et ouvrir le projet du rapport </a:t>
            </a:r>
          </a:p>
          <a:p>
            <a:pPr marL="743040" lvl="1" indent="-284400">
              <a:buClr>
                <a:srgbClr val="000000"/>
              </a:buClr>
              <a:buFont typeface="StarSymbol"/>
              <a:buChar char="-"/>
            </a:pPr>
            <a:r>
              <a:rPr lang="fr-FR" spc="-1" dirty="0">
                <a:uFill>
                  <a:solidFill>
                    <a:srgbClr val="FFFFFF"/>
                  </a:solidFill>
                </a:uFill>
              </a:rPr>
              <a:t>Enregistrer et exporter le </a:t>
            </a:r>
            <a:r>
              <a:rPr lang="fr-FR" spc="-1" dirty="0" smtClean="0">
                <a:uFill>
                  <a:solidFill>
                    <a:srgbClr val="FFFFFF"/>
                  </a:solidFill>
                </a:uFill>
              </a:rPr>
              <a:t>projet du rapport</a:t>
            </a:r>
          </a:p>
          <a:p>
            <a:pPr marL="743040" lvl="1" indent="-284400">
              <a:buClr>
                <a:srgbClr val="000000"/>
              </a:buClr>
              <a:buFont typeface="StarSymbol"/>
              <a:buChar char="-"/>
            </a:pPr>
            <a:r>
              <a:rPr lang="fr-FR" spc="-1" dirty="0" smtClean="0">
                <a:uFill>
                  <a:solidFill>
                    <a:srgbClr val="FFFFFF"/>
                  </a:solidFill>
                </a:uFill>
              </a:rPr>
              <a:t>Archiver et désarchiver le rapport</a:t>
            </a:r>
            <a:endParaRPr lang="fr-FR" spc="-1" dirty="0">
              <a:uFill>
                <a:solidFill>
                  <a:srgbClr val="FFFFFF"/>
                </a:solidFill>
              </a:uFill>
            </a:endParaRPr>
          </a:p>
          <a:p>
            <a:pPr marL="743040" lvl="1" indent="-284400">
              <a:buClr>
                <a:srgbClr val="000000"/>
              </a:buClr>
              <a:buFont typeface="StarSymbol"/>
              <a:buChar char="-"/>
            </a:pPr>
            <a:r>
              <a:rPr lang="fr-FR" spc="-1" dirty="0">
                <a:uFill>
                  <a:solidFill>
                    <a:srgbClr val="FFFFFF"/>
                  </a:solidFill>
                </a:uFill>
              </a:rPr>
              <a:t>Fermer le </a:t>
            </a:r>
            <a:r>
              <a:rPr lang="fr-FR" spc="-1" dirty="0" smtClean="0">
                <a:uFill>
                  <a:solidFill>
                    <a:srgbClr val="FFFFFF"/>
                  </a:solidFill>
                </a:uFill>
              </a:rPr>
              <a:t>projet du rapport</a:t>
            </a:r>
            <a:endParaRPr lang="fr-FR" spc="-1" dirty="0">
              <a:uFill>
                <a:solidFill>
                  <a:srgbClr val="FFFFFF"/>
                </a:solidFill>
              </a:uFil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3180450" y="641034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10</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45" name="CustomShape 3"/>
          <p:cNvSpPr/>
          <p:nvPr/>
        </p:nvSpPr>
        <p:spPr>
          <a:xfrm>
            <a:off x="179640" y="279194"/>
            <a:ext cx="8455477"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FICHIER</a:t>
            </a:r>
            <a:endParaRPr lang="fr-FR" sz="1800" b="0" strike="noStrike" spc="-1">
              <a:solidFill>
                <a:srgbClr val="000000"/>
              </a:solidFill>
              <a:uFill>
                <a:solidFill>
                  <a:srgbClr val="FFFFFF"/>
                </a:solidFill>
              </a:uFill>
              <a:latin typeface="Arial"/>
            </a:endParaRPr>
          </a:p>
        </p:txBody>
      </p:sp>
      <p:sp>
        <p:nvSpPr>
          <p:cNvPr id="146" name="CustomShape 4"/>
          <p:cNvSpPr/>
          <p:nvPr/>
        </p:nvSpPr>
        <p:spPr>
          <a:xfrm>
            <a:off x="179640" y="5398560"/>
            <a:ext cx="91058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DejaVu Sans"/>
              </a:rPr>
              <a:t>Par défaut, la barre d’outils du menu « fichier » </a:t>
            </a:r>
            <a:r>
              <a:rPr lang="fr-FR" sz="1800" b="0" strike="noStrike" spc="-1" dirty="0" smtClean="0">
                <a:solidFill>
                  <a:srgbClr val="000000"/>
                </a:solidFill>
                <a:uFill>
                  <a:solidFill>
                    <a:srgbClr val="FFFFFF"/>
                  </a:solidFill>
                </a:uFill>
                <a:latin typeface="Arial"/>
                <a:ea typeface="DejaVu Sans"/>
              </a:rPr>
              <a:t>s’affiche avec 16 icônes.</a:t>
            </a:r>
            <a:endParaRPr lang="fr-FR" sz="1800" b="0" strike="noStrike" spc="-1" dirty="0">
              <a:solidFill>
                <a:srgbClr val="000000"/>
              </a:solidFill>
              <a:uFill>
                <a:solidFill>
                  <a:srgbClr val="FFFFFF"/>
                </a:solidFill>
              </a:uFill>
              <a:latin typeface="Arial"/>
            </a:endParaRPr>
          </a:p>
        </p:txBody>
      </p:sp>
      <p:grpSp>
        <p:nvGrpSpPr>
          <p:cNvPr id="5" name="Groupe 4"/>
          <p:cNvGrpSpPr/>
          <p:nvPr/>
        </p:nvGrpSpPr>
        <p:grpSpPr>
          <a:xfrm>
            <a:off x="173008" y="750499"/>
            <a:ext cx="8530780" cy="2332161"/>
            <a:chOff x="155218" y="1019021"/>
            <a:chExt cx="8530780" cy="2161175"/>
          </a:xfrm>
        </p:grpSpPr>
        <p:sp>
          <p:nvSpPr>
            <p:cNvPr id="166" name="CustomShape 23"/>
            <p:cNvSpPr/>
            <p:nvPr/>
          </p:nvSpPr>
          <p:spPr>
            <a:xfrm>
              <a:off x="155218" y="2683940"/>
              <a:ext cx="263326" cy="32750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a:t>
              </a:r>
              <a:endParaRPr lang="fr-FR" sz="1800" b="0" strike="noStrike" spc="-1" dirty="0">
                <a:solidFill>
                  <a:srgbClr val="000000"/>
                </a:solidFill>
                <a:uFill>
                  <a:solidFill>
                    <a:srgbClr val="FFFFFF"/>
                  </a:solidFill>
                </a:uFill>
                <a:latin typeface="Arial"/>
              </a:endParaRPr>
            </a:p>
          </p:txBody>
        </p:sp>
        <p:sp>
          <p:nvSpPr>
            <p:cNvPr id="167" name="CustomShape 24"/>
            <p:cNvSpPr/>
            <p:nvPr/>
          </p:nvSpPr>
          <p:spPr>
            <a:xfrm>
              <a:off x="722230" y="2672686"/>
              <a:ext cx="264995" cy="28158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2</a:t>
              </a:r>
              <a:endParaRPr lang="fr-FR" sz="1800" b="0" strike="noStrike" spc="-1" dirty="0">
                <a:solidFill>
                  <a:srgbClr val="000000"/>
                </a:solidFill>
                <a:uFill>
                  <a:solidFill>
                    <a:srgbClr val="FFFFFF"/>
                  </a:solidFill>
                </a:uFill>
                <a:latin typeface="Arial"/>
              </a:endParaRPr>
            </a:p>
          </p:txBody>
        </p:sp>
        <p:sp>
          <p:nvSpPr>
            <p:cNvPr id="168" name="CustomShape 25"/>
            <p:cNvSpPr/>
            <p:nvPr/>
          </p:nvSpPr>
          <p:spPr>
            <a:xfrm>
              <a:off x="1227869" y="2670609"/>
              <a:ext cx="279360" cy="4055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3</a:t>
              </a:r>
              <a:endParaRPr lang="fr-FR" sz="1800" b="0" strike="noStrike" spc="-1" dirty="0">
                <a:solidFill>
                  <a:srgbClr val="000000"/>
                </a:solidFill>
                <a:uFill>
                  <a:solidFill>
                    <a:srgbClr val="FFFFFF"/>
                  </a:solidFill>
                </a:uFill>
                <a:latin typeface="Arial"/>
              </a:endParaRPr>
            </a:p>
          </p:txBody>
        </p:sp>
        <p:sp>
          <p:nvSpPr>
            <p:cNvPr id="169" name="CustomShape 26"/>
            <p:cNvSpPr/>
            <p:nvPr/>
          </p:nvSpPr>
          <p:spPr>
            <a:xfrm>
              <a:off x="1665519" y="2646273"/>
              <a:ext cx="324208" cy="3173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4</a:t>
              </a:r>
              <a:endParaRPr lang="fr-FR" sz="1800" b="0" strike="noStrike" spc="-1" dirty="0">
                <a:solidFill>
                  <a:srgbClr val="000000"/>
                </a:solidFill>
                <a:uFill>
                  <a:solidFill>
                    <a:srgbClr val="FFFFFF"/>
                  </a:solidFill>
                </a:uFill>
                <a:latin typeface="Arial"/>
              </a:endParaRPr>
            </a:p>
          </p:txBody>
        </p:sp>
        <p:sp>
          <p:nvSpPr>
            <p:cNvPr id="170" name="CustomShape 27"/>
            <p:cNvSpPr/>
            <p:nvPr/>
          </p:nvSpPr>
          <p:spPr>
            <a:xfrm>
              <a:off x="2172414" y="2646273"/>
              <a:ext cx="303104" cy="337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5</a:t>
              </a:r>
              <a:endParaRPr lang="fr-FR" sz="1800" b="0" strike="noStrike" spc="-1" dirty="0">
                <a:solidFill>
                  <a:srgbClr val="000000"/>
                </a:solidFill>
                <a:uFill>
                  <a:solidFill>
                    <a:srgbClr val="FFFFFF"/>
                  </a:solidFill>
                </a:uFill>
                <a:latin typeface="Arial"/>
              </a:endParaRPr>
            </a:p>
          </p:txBody>
        </p:sp>
        <p:sp>
          <p:nvSpPr>
            <p:cNvPr id="171" name="CustomShape 28"/>
            <p:cNvSpPr/>
            <p:nvPr/>
          </p:nvSpPr>
          <p:spPr>
            <a:xfrm>
              <a:off x="2711364" y="2646273"/>
              <a:ext cx="202737" cy="33093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6</a:t>
              </a:r>
              <a:endParaRPr lang="fr-FR" sz="1800" b="0" strike="noStrike" spc="-1" dirty="0">
                <a:solidFill>
                  <a:srgbClr val="000000"/>
                </a:solidFill>
                <a:uFill>
                  <a:solidFill>
                    <a:srgbClr val="FFFFFF"/>
                  </a:solidFill>
                </a:uFill>
                <a:latin typeface="Arial"/>
              </a:endParaRPr>
            </a:p>
          </p:txBody>
        </p:sp>
        <p:sp>
          <p:nvSpPr>
            <p:cNvPr id="172" name="CustomShape 29"/>
            <p:cNvSpPr/>
            <p:nvPr/>
          </p:nvSpPr>
          <p:spPr>
            <a:xfrm flipH="1">
              <a:off x="3116910" y="2640077"/>
              <a:ext cx="404599" cy="42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7</a:t>
              </a:r>
              <a:endParaRPr lang="fr-FR" sz="1800" b="0" strike="noStrike" spc="-1" dirty="0">
                <a:solidFill>
                  <a:srgbClr val="000000"/>
                </a:solidFill>
                <a:uFill>
                  <a:solidFill>
                    <a:srgbClr val="FFFFFF"/>
                  </a:solidFill>
                </a:uFill>
                <a:latin typeface="Arial"/>
              </a:endParaRPr>
            </a:p>
          </p:txBody>
        </p:sp>
        <p:sp>
          <p:nvSpPr>
            <p:cNvPr id="173" name="CustomShape 30"/>
            <p:cNvSpPr/>
            <p:nvPr/>
          </p:nvSpPr>
          <p:spPr>
            <a:xfrm flipH="1">
              <a:off x="3748801" y="2648334"/>
              <a:ext cx="301320" cy="37306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8</a:t>
              </a:r>
              <a:endParaRPr lang="fr-FR" sz="1800" b="0" strike="noStrike" spc="-1" dirty="0">
                <a:solidFill>
                  <a:srgbClr val="000000"/>
                </a:solidFill>
                <a:uFill>
                  <a:solidFill>
                    <a:srgbClr val="FFFFFF"/>
                  </a:solidFill>
                </a:uFill>
                <a:latin typeface="Arial"/>
              </a:endParaRPr>
            </a:p>
          </p:txBody>
        </p:sp>
        <p:sp>
          <p:nvSpPr>
            <p:cNvPr id="174" name="CustomShape 31"/>
            <p:cNvSpPr/>
            <p:nvPr/>
          </p:nvSpPr>
          <p:spPr>
            <a:xfrm>
              <a:off x="4248620" y="2646273"/>
              <a:ext cx="306360" cy="33724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9</a:t>
              </a:r>
              <a:endParaRPr lang="fr-FR" sz="1800" b="0" strike="noStrike" spc="-1" dirty="0">
                <a:solidFill>
                  <a:srgbClr val="000000"/>
                </a:solidFill>
                <a:uFill>
                  <a:solidFill>
                    <a:srgbClr val="FFFFFF"/>
                  </a:solidFill>
                </a:uFill>
                <a:latin typeface="Arial"/>
              </a:endParaRPr>
            </a:p>
          </p:txBody>
        </p:sp>
        <p:sp>
          <p:nvSpPr>
            <p:cNvPr id="175" name="CustomShape 32"/>
            <p:cNvSpPr/>
            <p:nvPr/>
          </p:nvSpPr>
          <p:spPr>
            <a:xfrm>
              <a:off x="4639080" y="2651191"/>
              <a:ext cx="433080" cy="4017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10</a:t>
              </a:r>
              <a:endParaRPr lang="fr-FR" sz="1800" b="0" strike="noStrike" spc="-1" dirty="0">
                <a:solidFill>
                  <a:srgbClr val="000000"/>
                </a:solidFill>
                <a:uFill>
                  <a:solidFill>
                    <a:srgbClr val="FFFFFF"/>
                  </a:solidFill>
                </a:uFill>
                <a:latin typeface="Arial"/>
              </a:endParaRPr>
            </a:p>
          </p:txBody>
        </p:sp>
        <p:sp>
          <p:nvSpPr>
            <p:cNvPr id="176" name="CustomShape 33"/>
            <p:cNvSpPr/>
            <p:nvPr/>
          </p:nvSpPr>
          <p:spPr>
            <a:xfrm>
              <a:off x="7092569" y="2653887"/>
              <a:ext cx="554804" cy="52630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15</a:t>
              </a:r>
              <a:endParaRPr lang="fr-FR" sz="1800" b="0" strike="noStrike" spc="-1" dirty="0">
                <a:solidFill>
                  <a:srgbClr val="000000"/>
                </a:solidFill>
                <a:uFill>
                  <a:solidFill>
                    <a:srgbClr val="FFFFFF"/>
                  </a:solidFill>
                </a:uFill>
                <a:latin typeface="Arial"/>
              </a:endParaRPr>
            </a:p>
          </p:txBody>
        </p:sp>
        <p:sp>
          <p:nvSpPr>
            <p:cNvPr id="177" name="CustomShape 34"/>
            <p:cNvSpPr/>
            <p:nvPr/>
          </p:nvSpPr>
          <p:spPr>
            <a:xfrm>
              <a:off x="5646707" y="2654012"/>
              <a:ext cx="433080" cy="31688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12</a:t>
              </a:r>
              <a:endParaRPr lang="fr-FR" sz="1800" b="0" strike="noStrike" spc="-1" dirty="0">
                <a:solidFill>
                  <a:srgbClr val="000000"/>
                </a:solidFill>
                <a:uFill>
                  <a:solidFill>
                    <a:srgbClr val="FFFFFF"/>
                  </a:solidFill>
                </a:uFill>
                <a:latin typeface="Arial"/>
              </a:endParaRPr>
            </a:p>
          </p:txBody>
        </p:sp>
        <p:sp>
          <p:nvSpPr>
            <p:cNvPr id="178" name="CustomShape 35"/>
            <p:cNvSpPr/>
            <p:nvPr/>
          </p:nvSpPr>
          <p:spPr>
            <a:xfrm>
              <a:off x="6097400" y="2651175"/>
              <a:ext cx="453281" cy="3673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13</a:t>
              </a:r>
              <a:endParaRPr lang="fr-FR" sz="1800" b="0" strike="noStrike" spc="-1" dirty="0">
                <a:solidFill>
                  <a:srgbClr val="000000"/>
                </a:solidFill>
                <a:uFill>
                  <a:solidFill>
                    <a:srgbClr val="FFFFFF"/>
                  </a:solidFill>
                </a:uFill>
                <a:latin typeface="Arial"/>
              </a:endParaRPr>
            </a:p>
          </p:txBody>
        </p:sp>
        <p:sp>
          <p:nvSpPr>
            <p:cNvPr id="179" name="CustomShape 36"/>
            <p:cNvSpPr/>
            <p:nvPr/>
          </p:nvSpPr>
          <p:spPr>
            <a:xfrm flipH="1">
              <a:off x="6525833" y="2659972"/>
              <a:ext cx="540952" cy="44807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14</a:t>
              </a:r>
              <a:endParaRPr lang="fr-FR" sz="1800" b="0" strike="noStrike" spc="-1" dirty="0">
                <a:solidFill>
                  <a:srgbClr val="000000"/>
                </a:solidFill>
                <a:uFill>
                  <a:solidFill>
                    <a:srgbClr val="FFFFFF"/>
                  </a:solidFill>
                </a:uFill>
                <a:latin typeface="Arial"/>
              </a:endParaRPr>
            </a:p>
          </p:txBody>
        </p:sp>
        <p:sp>
          <p:nvSpPr>
            <p:cNvPr id="180" name="CustomShape 37"/>
            <p:cNvSpPr/>
            <p:nvPr/>
          </p:nvSpPr>
          <p:spPr>
            <a:xfrm>
              <a:off x="5206119" y="2646273"/>
              <a:ext cx="414720" cy="46176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11</a:t>
              </a:r>
              <a:endParaRPr lang="fr-FR" sz="1800" b="0" strike="noStrike" spc="-1" dirty="0">
                <a:solidFill>
                  <a:srgbClr val="000000"/>
                </a:solidFill>
                <a:uFill>
                  <a:solidFill>
                    <a:srgbClr val="FFFFFF"/>
                  </a:solidFill>
                </a:uFill>
                <a:latin typeface="Arial"/>
              </a:endParaRPr>
            </a:p>
          </p:txBody>
        </p:sp>
        <p:sp>
          <p:nvSpPr>
            <p:cNvPr id="181" name="CustomShape 38"/>
            <p:cNvSpPr/>
            <p:nvPr/>
          </p:nvSpPr>
          <p:spPr>
            <a:xfrm>
              <a:off x="7584001" y="2656300"/>
              <a:ext cx="385573" cy="48065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16</a:t>
              </a:r>
              <a:endParaRPr lang="fr-FR" sz="1800" b="0" strike="noStrike" spc="-1" dirty="0">
                <a:solidFill>
                  <a:srgbClr val="000000"/>
                </a:solidFill>
                <a:uFill>
                  <a:solidFill>
                    <a:srgbClr val="FFFFFF"/>
                  </a:solidFill>
                </a:uFill>
                <a:latin typeface="Arial"/>
              </a:endParaRPr>
            </a:p>
          </p:txBody>
        </p:sp>
        <p:pic>
          <p:nvPicPr>
            <p:cNvPr id="2" name="Image 1"/>
            <p:cNvPicPr>
              <a:picLocks noChangeAspect="1"/>
            </p:cNvPicPr>
            <p:nvPr/>
          </p:nvPicPr>
          <p:blipFill>
            <a:blip r:embed="rId2"/>
            <a:stretch>
              <a:fillRect/>
            </a:stretch>
          </p:blipFill>
          <p:spPr>
            <a:xfrm>
              <a:off x="159862" y="1019021"/>
              <a:ext cx="8526136" cy="1070485"/>
            </a:xfrm>
            <a:prstGeom prst="rect">
              <a:avLst/>
            </a:prstGeom>
          </p:spPr>
        </p:pic>
        <p:sp>
          <p:nvSpPr>
            <p:cNvPr id="150" name="CustomShape 7"/>
            <p:cNvSpPr/>
            <p:nvPr/>
          </p:nvSpPr>
          <p:spPr>
            <a:xfrm>
              <a:off x="1374878" y="17151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grpSp>
      <p:sp>
        <p:nvSpPr>
          <p:cNvPr id="3" name="Espace réservé du pied de page 2"/>
          <p:cNvSpPr>
            <a:spLocks noGrp="1"/>
          </p:cNvSpPr>
          <p:nvPr>
            <p:ph type="ftr" sz="quarter" idx="11"/>
          </p:nvPr>
        </p:nvSpPr>
        <p:spPr>
          <a:xfrm>
            <a:off x="3110676" y="6318657"/>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11</a:t>
            </a:fld>
            <a:endParaRPr lang="fr-FR"/>
          </a:p>
        </p:txBody>
      </p:sp>
      <p:sp>
        <p:nvSpPr>
          <p:cNvPr id="41" name="CustomShape 7"/>
          <p:cNvSpPr/>
          <p:nvPr/>
        </p:nvSpPr>
        <p:spPr>
          <a:xfrm>
            <a:off x="939383" y="1599513"/>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2" name="CustomShape 7"/>
          <p:cNvSpPr/>
          <p:nvPr/>
        </p:nvSpPr>
        <p:spPr>
          <a:xfrm>
            <a:off x="1837171" y="1566359"/>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3" name="CustomShape 7"/>
          <p:cNvSpPr/>
          <p:nvPr/>
        </p:nvSpPr>
        <p:spPr>
          <a:xfrm>
            <a:off x="2349595" y="159042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5" name="CustomShape 7"/>
          <p:cNvSpPr/>
          <p:nvPr/>
        </p:nvSpPr>
        <p:spPr>
          <a:xfrm>
            <a:off x="331109" y="161592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6" name="CustomShape 7"/>
          <p:cNvSpPr/>
          <p:nvPr/>
        </p:nvSpPr>
        <p:spPr>
          <a:xfrm>
            <a:off x="2811014" y="1610051"/>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7" name="CustomShape 7"/>
          <p:cNvSpPr/>
          <p:nvPr/>
        </p:nvSpPr>
        <p:spPr>
          <a:xfrm>
            <a:off x="3272433" y="15970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8" name="CustomShape 7"/>
          <p:cNvSpPr/>
          <p:nvPr/>
        </p:nvSpPr>
        <p:spPr>
          <a:xfrm>
            <a:off x="3917339" y="1610051"/>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9" name="CustomShape 7"/>
          <p:cNvSpPr/>
          <p:nvPr/>
        </p:nvSpPr>
        <p:spPr>
          <a:xfrm>
            <a:off x="4400175" y="1587873"/>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0" name="CustomShape 4"/>
          <p:cNvSpPr/>
          <p:nvPr/>
        </p:nvSpPr>
        <p:spPr>
          <a:xfrm>
            <a:off x="1037231" y="3129282"/>
            <a:ext cx="3481400" cy="21202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fr-FR" sz="1600" spc="-1" dirty="0">
                <a:solidFill>
                  <a:srgbClr val="0000CC"/>
                </a:solidFill>
                <a:uFill>
                  <a:solidFill>
                    <a:srgbClr val="FFFFFF"/>
                  </a:solidFill>
                </a:uFill>
              </a:rPr>
              <a:t>1-Nouveau projet</a:t>
            </a:r>
          </a:p>
          <a:p>
            <a:pPr algn="just"/>
            <a:r>
              <a:rPr lang="fr-FR" sz="1600" spc="-1" dirty="0">
                <a:solidFill>
                  <a:srgbClr val="0000CC"/>
                </a:solidFill>
                <a:uFill>
                  <a:solidFill>
                    <a:srgbClr val="FFFFFF"/>
                  </a:solidFill>
                </a:uFill>
              </a:rPr>
              <a:t>2-Enregistrer le projet comme</a:t>
            </a:r>
          </a:p>
          <a:p>
            <a:pPr algn="just"/>
            <a:r>
              <a:rPr lang="fr-FR" sz="1600" spc="-1" dirty="0">
                <a:solidFill>
                  <a:srgbClr val="0000CC"/>
                </a:solidFill>
                <a:uFill>
                  <a:solidFill>
                    <a:srgbClr val="FFFFFF"/>
                  </a:solidFill>
                </a:uFill>
              </a:rPr>
              <a:t>3-Exporter le rapport vers</a:t>
            </a:r>
          </a:p>
          <a:p>
            <a:pPr algn="just"/>
            <a:r>
              <a:rPr lang="fr-FR" sz="1600" spc="-1" dirty="0">
                <a:solidFill>
                  <a:srgbClr val="0000CC"/>
                </a:solidFill>
                <a:uFill>
                  <a:solidFill>
                    <a:srgbClr val="FFFFFF"/>
                  </a:solidFill>
                </a:uFill>
              </a:rPr>
              <a:t>4-Archiver le rapport vers</a:t>
            </a:r>
          </a:p>
          <a:p>
            <a:pPr algn="just"/>
            <a:r>
              <a:rPr lang="fr-FR" sz="1600" spc="-1" dirty="0">
                <a:solidFill>
                  <a:srgbClr val="0000CC"/>
                </a:solidFill>
                <a:uFill>
                  <a:solidFill>
                    <a:srgbClr val="FFFFFF"/>
                  </a:solidFill>
                </a:uFill>
              </a:rPr>
              <a:t>5-Désarchiver le rapport</a:t>
            </a:r>
          </a:p>
          <a:p>
            <a:pPr algn="just"/>
            <a:r>
              <a:rPr lang="fr-FR" sz="1600" spc="-1" dirty="0">
                <a:solidFill>
                  <a:srgbClr val="0000CC"/>
                </a:solidFill>
                <a:uFill>
                  <a:solidFill>
                    <a:srgbClr val="FFFFFF"/>
                  </a:solidFill>
                </a:uFill>
              </a:rPr>
              <a:t>6-Fermer le </a:t>
            </a:r>
            <a:r>
              <a:rPr lang="fr-FR" sz="1600" spc="-1" dirty="0" smtClean="0">
                <a:solidFill>
                  <a:srgbClr val="0000CC"/>
                </a:solidFill>
                <a:uFill>
                  <a:solidFill>
                    <a:srgbClr val="FFFFFF"/>
                  </a:solidFill>
                </a:uFill>
              </a:rPr>
              <a:t>projet du rapport</a:t>
            </a:r>
            <a:endParaRPr lang="fr-FR" sz="1600" spc="-1" dirty="0">
              <a:solidFill>
                <a:srgbClr val="0000CC"/>
              </a:solidFill>
              <a:uFill>
                <a:solidFill>
                  <a:srgbClr val="FFFFFF"/>
                </a:solidFill>
              </a:uFill>
            </a:endParaRPr>
          </a:p>
          <a:p>
            <a:pPr algn="just"/>
            <a:r>
              <a:rPr lang="fr-FR" sz="1600" spc="-1" dirty="0">
                <a:solidFill>
                  <a:srgbClr val="0000CC"/>
                </a:solidFill>
                <a:uFill>
                  <a:solidFill>
                    <a:srgbClr val="FFFFFF"/>
                  </a:solidFill>
                </a:uFill>
              </a:rPr>
              <a:t>7-Quitter</a:t>
            </a:r>
          </a:p>
          <a:p>
            <a:pPr algn="just"/>
            <a:r>
              <a:rPr lang="fr-FR" sz="1600" spc="-1" dirty="0">
                <a:solidFill>
                  <a:srgbClr val="0000CC"/>
                </a:solidFill>
                <a:uFill>
                  <a:solidFill>
                    <a:srgbClr val="FFFFFF"/>
                  </a:solidFill>
                </a:uFill>
              </a:rPr>
              <a:t>8-Plein écran/Réduire</a:t>
            </a:r>
          </a:p>
          <a:p>
            <a:pPr>
              <a:lnSpc>
                <a:spcPct val="100000"/>
              </a:lnSpc>
            </a:pPr>
            <a:endParaRPr lang="fr-FR" sz="1800" b="0" strike="noStrike" spc="-1" dirty="0">
              <a:solidFill>
                <a:srgbClr val="000000"/>
              </a:solidFill>
              <a:uFill>
                <a:solidFill>
                  <a:srgbClr val="FFFFFF"/>
                </a:solidFill>
              </a:uFill>
              <a:latin typeface="Arial"/>
            </a:endParaRPr>
          </a:p>
        </p:txBody>
      </p:sp>
      <p:sp>
        <p:nvSpPr>
          <p:cNvPr id="52" name="CustomShape 7"/>
          <p:cNvSpPr/>
          <p:nvPr/>
        </p:nvSpPr>
        <p:spPr>
          <a:xfrm>
            <a:off x="4857699" y="15970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3" name="CustomShape 7"/>
          <p:cNvSpPr/>
          <p:nvPr/>
        </p:nvSpPr>
        <p:spPr>
          <a:xfrm>
            <a:off x="5424239" y="15970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4" name="CustomShape 7"/>
          <p:cNvSpPr/>
          <p:nvPr/>
        </p:nvSpPr>
        <p:spPr>
          <a:xfrm>
            <a:off x="5881037" y="159195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5" name="CustomShape 7"/>
          <p:cNvSpPr/>
          <p:nvPr/>
        </p:nvSpPr>
        <p:spPr>
          <a:xfrm>
            <a:off x="6337835" y="158428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6" name="CustomShape 7"/>
          <p:cNvSpPr/>
          <p:nvPr/>
        </p:nvSpPr>
        <p:spPr>
          <a:xfrm>
            <a:off x="6774560" y="159195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7" name="CustomShape 7"/>
          <p:cNvSpPr/>
          <p:nvPr/>
        </p:nvSpPr>
        <p:spPr>
          <a:xfrm>
            <a:off x="7361173" y="1610212"/>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8" name="CustomShape 7"/>
          <p:cNvSpPr/>
          <p:nvPr/>
        </p:nvSpPr>
        <p:spPr>
          <a:xfrm>
            <a:off x="7835584" y="1610051"/>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9" name="CustomShape 5"/>
          <p:cNvSpPr/>
          <p:nvPr/>
        </p:nvSpPr>
        <p:spPr>
          <a:xfrm>
            <a:off x="4857699" y="3112815"/>
            <a:ext cx="4783837" cy="202752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spc="-1" dirty="0">
                <a:solidFill>
                  <a:srgbClr val="0000CC"/>
                </a:solidFill>
                <a:uFill>
                  <a:solidFill>
                    <a:srgbClr val="FFFFFF"/>
                  </a:solidFill>
                </a:uFill>
              </a:rPr>
              <a:t>9-Ouvrir/Fermer les messages</a:t>
            </a:r>
          </a:p>
          <a:p>
            <a:pPr>
              <a:lnSpc>
                <a:spcPct val="100000"/>
              </a:lnSpc>
            </a:pPr>
            <a:r>
              <a:rPr lang="fr-FR" sz="1600" spc="-1" dirty="0">
                <a:solidFill>
                  <a:srgbClr val="0000CC"/>
                </a:solidFill>
                <a:uFill>
                  <a:solidFill>
                    <a:srgbClr val="FFFFFF"/>
                  </a:solidFill>
                </a:uFill>
              </a:rPr>
              <a:t>10-Ouvrir/Fermer le gestionnaire de fichiers</a:t>
            </a:r>
          </a:p>
          <a:p>
            <a:pPr>
              <a:lnSpc>
                <a:spcPct val="100000"/>
              </a:lnSpc>
            </a:pPr>
            <a:r>
              <a:rPr lang="fr-FR" sz="1600" spc="-1" dirty="0">
                <a:solidFill>
                  <a:srgbClr val="0000CC"/>
                </a:solidFill>
                <a:uFill>
                  <a:solidFill>
                    <a:srgbClr val="FFFFFF"/>
                  </a:solidFill>
                </a:uFill>
              </a:rPr>
              <a:t>11-Lancer l’analyse des données</a:t>
            </a:r>
          </a:p>
          <a:p>
            <a:pPr>
              <a:lnSpc>
                <a:spcPct val="100000"/>
              </a:lnSpc>
            </a:pPr>
            <a:r>
              <a:rPr lang="fr-FR" sz="1600" b="1" spc="-1" dirty="0">
                <a:solidFill>
                  <a:srgbClr val="0000CC"/>
                </a:solidFill>
                <a:uFill>
                  <a:solidFill>
                    <a:srgbClr val="FFFFFF"/>
                  </a:solidFill>
                </a:uFill>
              </a:rPr>
              <a:t>12-Créer la base de données .csv</a:t>
            </a:r>
          </a:p>
          <a:p>
            <a:pPr>
              <a:lnSpc>
                <a:spcPct val="100000"/>
              </a:lnSpc>
            </a:pPr>
            <a:r>
              <a:rPr lang="fr-FR" sz="1600" b="1" spc="-1" dirty="0" smtClean="0">
                <a:solidFill>
                  <a:srgbClr val="0000CC"/>
                </a:solidFill>
                <a:uFill>
                  <a:solidFill>
                    <a:srgbClr val="FFFFFF"/>
                  </a:solidFill>
                </a:uFill>
              </a:rPr>
              <a:t>13-Nettoyer la base de données.csv</a:t>
            </a:r>
            <a:endParaRPr lang="fr-FR" sz="1600" b="1" spc="-1" dirty="0">
              <a:solidFill>
                <a:srgbClr val="0000CC"/>
              </a:solidFill>
              <a:uFill>
                <a:solidFill>
                  <a:srgbClr val="FFFFFF"/>
                </a:solidFill>
              </a:uFill>
            </a:endParaRPr>
          </a:p>
          <a:p>
            <a:pPr>
              <a:lnSpc>
                <a:spcPct val="100000"/>
              </a:lnSpc>
            </a:pPr>
            <a:r>
              <a:rPr lang="fr-FR" sz="1600" b="1" spc="-1" dirty="0">
                <a:solidFill>
                  <a:srgbClr val="0000CC"/>
                </a:solidFill>
                <a:uFill>
                  <a:solidFill>
                    <a:srgbClr val="FFFFFF"/>
                  </a:solidFill>
                </a:uFill>
              </a:rPr>
              <a:t>14-Ouvrir le répertoire des bases .csv</a:t>
            </a:r>
          </a:p>
          <a:p>
            <a:pPr>
              <a:lnSpc>
                <a:spcPct val="100000"/>
              </a:lnSpc>
            </a:pPr>
            <a:r>
              <a:rPr lang="fr-FR" sz="1600" b="1" spc="-1" dirty="0">
                <a:solidFill>
                  <a:srgbClr val="0000CC"/>
                </a:solidFill>
                <a:uFill>
                  <a:solidFill>
                    <a:srgbClr val="FFFFFF"/>
                  </a:solidFill>
                </a:uFill>
              </a:rPr>
              <a:t>15-Options</a:t>
            </a:r>
          </a:p>
          <a:p>
            <a:pPr>
              <a:lnSpc>
                <a:spcPct val="100000"/>
              </a:lnSpc>
            </a:pPr>
            <a:r>
              <a:rPr lang="fr-FR" sz="1600" b="1" spc="-1" dirty="0">
                <a:solidFill>
                  <a:srgbClr val="0000CC"/>
                </a:solidFill>
                <a:uFill>
                  <a:solidFill>
                    <a:srgbClr val="FFFFFF"/>
                  </a:solidFill>
                </a:uFill>
              </a:rPr>
              <a:t>16-Configurer l’interface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193"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94"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a:t>
            </a:r>
            <a:endParaRPr lang="fr-FR" sz="1800" b="0" strike="noStrike" spc="-1">
              <a:solidFill>
                <a:srgbClr val="000000"/>
              </a:solidFill>
              <a:uFill>
                <a:solidFill>
                  <a:srgbClr val="FFFFFF"/>
                </a:solidFill>
              </a:uFill>
              <a:latin typeface="Arial"/>
            </a:endParaRPr>
          </a:p>
        </p:txBody>
      </p:sp>
      <p:sp>
        <p:nvSpPr>
          <p:cNvPr id="196" name="CustomShape 5"/>
          <p:cNvSpPr/>
          <p:nvPr/>
        </p:nvSpPr>
        <p:spPr>
          <a:xfrm>
            <a:off x="214560" y="3475624"/>
            <a:ext cx="8554680" cy="25065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pc="-1" dirty="0" smtClean="0">
                <a:solidFill>
                  <a:srgbClr val="0000CC"/>
                </a:solidFill>
                <a:uFill>
                  <a:solidFill>
                    <a:srgbClr val="FFFFFF"/>
                  </a:solidFill>
                </a:uFill>
              </a:rPr>
              <a:t>Le </a:t>
            </a:r>
            <a:r>
              <a:rPr lang="fr-FR" spc="-1" dirty="0">
                <a:solidFill>
                  <a:srgbClr val="0000CC"/>
                </a:solidFill>
                <a:uFill>
                  <a:solidFill>
                    <a:srgbClr val="FFFFFF"/>
                  </a:solidFill>
                </a:uFill>
              </a:rPr>
              <a:t>menu « Editer » permet de modifier l’apparence de l’interface </a:t>
            </a:r>
            <a:r>
              <a:rPr lang="fr-FR" spc="-1" dirty="0" err="1">
                <a:solidFill>
                  <a:srgbClr val="0000CC"/>
                </a:solidFill>
                <a:uFill>
                  <a:solidFill>
                    <a:srgbClr val="FFFFFF"/>
                  </a:solidFill>
                </a:uFill>
              </a:rPr>
              <a:t>Altaïr</a:t>
            </a:r>
            <a:r>
              <a:rPr lang="fr-FR" spc="-1" dirty="0">
                <a:solidFill>
                  <a:srgbClr val="0000CC"/>
                </a:solidFill>
                <a:uFill>
                  <a:solidFill>
                    <a:srgbClr val="FFFFFF"/>
                  </a:solidFill>
                </a:uFill>
              </a:rPr>
              <a:t> avec plus ou moins de détails </a:t>
            </a:r>
            <a:r>
              <a:rPr lang="fr-FR" spc="-1" dirty="0" smtClean="0">
                <a:solidFill>
                  <a:srgbClr val="0000CC"/>
                </a:solidFill>
                <a:uFill>
                  <a:solidFill>
                    <a:srgbClr val="FFFFFF"/>
                  </a:solidFill>
                </a:uFill>
              </a:rPr>
              <a:t>explicites, et aussi pour éditer des bulletins individuels de paye. Sept fonctionnalités sont proposées :</a:t>
            </a:r>
          </a:p>
          <a:p>
            <a:pPr marL="742950" lvl="1" indent="-285750" algn="just">
              <a:buFontTx/>
              <a:buChar char="-"/>
            </a:pPr>
            <a:r>
              <a:rPr lang="fr-FR" spc="-1" dirty="0" smtClean="0">
                <a:uFill>
                  <a:solidFill>
                    <a:srgbClr val="FFFFFF"/>
                  </a:solidFill>
                </a:uFill>
              </a:rPr>
              <a:t>Ouvrir </a:t>
            </a:r>
            <a:r>
              <a:rPr lang="fr-FR" spc="-1" dirty="0">
                <a:uFill>
                  <a:solidFill>
                    <a:srgbClr val="FFFFFF"/>
                  </a:solidFill>
                </a:uFill>
              </a:rPr>
              <a:t>l’application en plein écran ou en réduction</a:t>
            </a:r>
          </a:p>
          <a:p>
            <a:pPr marL="742950" lvl="1" indent="-285750" algn="just">
              <a:buFontTx/>
              <a:buChar char="-"/>
            </a:pPr>
            <a:r>
              <a:rPr lang="fr-FR" spc="-1" dirty="0">
                <a:uFill>
                  <a:solidFill>
                    <a:srgbClr val="FFFFFF"/>
                  </a:solidFill>
                </a:uFill>
              </a:rPr>
              <a:t>O</a:t>
            </a:r>
            <a:r>
              <a:rPr lang="fr-FR" spc="-1" dirty="0" smtClean="0">
                <a:uFill>
                  <a:solidFill>
                    <a:srgbClr val="FFFFFF"/>
                  </a:solidFill>
                </a:uFill>
              </a:rPr>
              <a:t>uvrir et fermer </a:t>
            </a:r>
            <a:r>
              <a:rPr lang="fr-FR" spc="-1" dirty="0">
                <a:uFill>
                  <a:solidFill>
                    <a:srgbClr val="FFFFFF"/>
                  </a:solidFill>
                </a:uFill>
              </a:rPr>
              <a:t>les </a:t>
            </a:r>
            <a:r>
              <a:rPr lang="fr-FR" spc="-1" dirty="0" smtClean="0">
                <a:uFill>
                  <a:solidFill>
                    <a:srgbClr val="FFFFFF"/>
                  </a:solidFill>
                </a:uFill>
              </a:rPr>
              <a:t>messages </a:t>
            </a:r>
          </a:p>
          <a:p>
            <a:pPr marL="742950" lvl="1" indent="-285750" algn="just">
              <a:buFontTx/>
              <a:buChar char="-"/>
            </a:pPr>
            <a:r>
              <a:rPr lang="fr-FR" spc="-1" dirty="0">
                <a:uFill>
                  <a:solidFill>
                    <a:srgbClr val="FFFFFF"/>
                  </a:solidFill>
                </a:uFill>
              </a:rPr>
              <a:t>O</a:t>
            </a:r>
            <a:r>
              <a:rPr lang="fr-FR" spc="-1" dirty="0" smtClean="0">
                <a:uFill>
                  <a:solidFill>
                    <a:srgbClr val="FFFFFF"/>
                  </a:solidFill>
                </a:uFill>
              </a:rPr>
              <a:t>uvrir et fermer </a:t>
            </a:r>
            <a:r>
              <a:rPr lang="fr-FR" spc="-1" dirty="0">
                <a:uFill>
                  <a:solidFill>
                    <a:srgbClr val="FFFFFF"/>
                  </a:solidFill>
                </a:uFill>
              </a:rPr>
              <a:t>le gestionnaire de </a:t>
            </a:r>
            <a:r>
              <a:rPr lang="fr-FR" spc="-1" dirty="0" smtClean="0">
                <a:uFill>
                  <a:solidFill>
                    <a:srgbClr val="FFFFFF"/>
                  </a:solidFill>
                </a:uFill>
              </a:rPr>
              <a:t>fichiers</a:t>
            </a:r>
          </a:p>
          <a:p>
            <a:pPr marL="742950" lvl="1" indent="-285750" algn="just">
              <a:buFontTx/>
              <a:buChar char="-"/>
            </a:pPr>
            <a:r>
              <a:rPr lang="fr-FR" spc="-1" dirty="0">
                <a:uFill>
                  <a:solidFill>
                    <a:srgbClr val="FFFFFF"/>
                  </a:solidFill>
                </a:uFill>
              </a:rPr>
              <a:t>O</a:t>
            </a:r>
            <a:r>
              <a:rPr lang="fr-FR" spc="-1" dirty="0" smtClean="0">
                <a:uFill>
                  <a:solidFill>
                    <a:srgbClr val="FFFFFF"/>
                  </a:solidFill>
                </a:uFill>
              </a:rPr>
              <a:t>uvrir et fermer </a:t>
            </a:r>
            <a:r>
              <a:rPr lang="fr-FR" spc="-1" dirty="0">
                <a:uFill>
                  <a:solidFill>
                    <a:srgbClr val="FFFFFF"/>
                  </a:solidFill>
                </a:uFill>
              </a:rPr>
              <a:t>le gestionnaire </a:t>
            </a:r>
            <a:r>
              <a:rPr lang="fr-FR" spc="-1" dirty="0" smtClean="0">
                <a:uFill>
                  <a:solidFill>
                    <a:srgbClr val="FFFFFF"/>
                  </a:solidFill>
                </a:uFill>
              </a:rPr>
              <a:t>du projet de rapport (ou « tableau de bord »)</a:t>
            </a:r>
          </a:p>
          <a:p>
            <a:pPr marL="742950" lvl="1" indent="-285750" algn="just">
              <a:buFontTx/>
              <a:buChar char="-"/>
            </a:pPr>
            <a:r>
              <a:rPr lang="fr-FR" spc="-1" dirty="0">
                <a:uFill>
                  <a:solidFill>
                    <a:srgbClr val="FFFFFF"/>
                  </a:solidFill>
                </a:uFill>
              </a:rPr>
              <a:t>E</a:t>
            </a:r>
            <a:r>
              <a:rPr lang="fr-FR" spc="-1" dirty="0" smtClean="0">
                <a:uFill>
                  <a:solidFill>
                    <a:srgbClr val="FFFFFF"/>
                  </a:solidFill>
                </a:uFill>
              </a:rPr>
              <a:t>ffacer </a:t>
            </a:r>
            <a:r>
              <a:rPr lang="fr-FR" spc="-1" dirty="0">
                <a:uFill>
                  <a:solidFill>
                    <a:srgbClr val="FFFFFF"/>
                  </a:solidFill>
                </a:uFill>
              </a:rPr>
              <a:t>le </a:t>
            </a:r>
            <a:r>
              <a:rPr lang="fr-FR" spc="-1" dirty="0" smtClean="0">
                <a:uFill>
                  <a:solidFill>
                    <a:srgbClr val="FFFFFF"/>
                  </a:solidFill>
                </a:uFill>
              </a:rPr>
              <a:t>log</a:t>
            </a:r>
          </a:p>
          <a:p>
            <a:pPr marL="742950" lvl="1" indent="-285750" algn="just">
              <a:buFontTx/>
              <a:buChar char="-"/>
            </a:pPr>
            <a:r>
              <a:rPr lang="fr-FR" spc="-1" dirty="0">
                <a:uFill>
                  <a:solidFill>
                    <a:srgbClr val="FFFFFF"/>
                  </a:solidFill>
                </a:uFill>
              </a:rPr>
              <a:t>E</a:t>
            </a:r>
            <a:r>
              <a:rPr lang="fr-FR" spc="-1" dirty="0" smtClean="0">
                <a:uFill>
                  <a:solidFill>
                    <a:srgbClr val="FFFFFF"/>
                  </a:solidFill>
                </a:uFill>
              </a:rPr>
              <a:t>diter </a:t>
            </a:r>
            <a:r>
              <a:rPr lang="fr-FR" spc="-1" dirty="0">
                <a:uFill>
                  <a:solidFill>
                    <a:srgbClr val="FFFFFF"/>
                  </a:solidFill>
                </a:uFill>
              </a:rPr>
              <a:t>le projet </a:t>
            </a:r>
            <a:r>
              <a:rPr lang="fr-FR" spc="-1" dirty="0" smtClean="0">
                <a:uFill>
                  <a:solidFill>
                    <a:srgbClr val="FFFFFF"/>
                  </a:solidFill>
                </a:uFill>
              </a:rPr>
              <a:t>du rapport courant </a:t>
            </a:r>
          </a:p>
          <a:p>
            <a:pPr marL="742950" lvl="1" indent="-285750" algn="just">
              <a:buFontTx/>
              <a:buChar char="-"/>
            </a:pPr>
            <a:r>
              <a:rPr lang="fr-FR" spc="-1" dirty="0">
                <a:uFill>
                  <a:solidFill>
                    <a:srgbClr val="FFFFFF"/>
                  </a:solidFill>
                </a:uFill>
              </a:rPr>
              <a:t>E</a:t>
            </a:r>
            <a:r>
              <a:rPr lang="fr-FR" spc="-1" dirty="0" smtClean="0">
                <a:uFill>
                  <a:solidFill>
                    <a:srgbClr val="FFFFFF"/>
                  </a:solidFill>
                </a:uFill>
              </a:rPr>
              <a:t>xtraire des bulletins de paye</a:t>
            </a:r>
            <a:endParaRPr lang="fr-FR" spc="-1" dirty="0">
              <a:uFill>
                <a:solidFill>
                  <a:srgbClr val="FFFFFF"/>
                </a:solidFill>
              </a:uFill>
            </a:endParaRPr>
          </a:p>
        </p:txBody>
      </p:sp>
      <p:sp>
        <p:nvSpPr>
          <p:cNvPr id="2" name="Espace réservé du pied de page 1"/>
          <p:cNvSpPr>
            <a:spLocks noGrp="1"/>
          </p:cNvSpPr>
          <p:nvPr>
            <p:ph type="ftr" sz="quarter" idx="11"/>
          </p:nvPr>
        </p:nvSpPr>
        <p:spPr>
          <a:xfrm>
            <a:off x="2903850" y="641034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12</a:t>
            </a:fld>
            <a:endParaRPr lang="fr-FR"/>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r="38679" b="79510"/>
          <a:stretch/>
        </p:blipFill>
        <p:spPr>
          <a:xfrm>
            <a:off x="299229" y="1328209"/>
            <a:ext cx="8721941" cy="182154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99" name="CustomShape 3"/>
          <p:cNvSpPr/>
          <p:nvPr/>
        </p:nvSpPr>
        <p:spPr>
          <a:xfrm>
            <a:off x="8640" y="113029"/>
            <a:ext cx="913536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LANCER</a:t>
            </a:r>
            <a:endParaRPr lang="fr-FR" sz="1800" b="0" strike="noStrike" spc="-1">
              <a:solidFill>
                <a:srgbClr val="000000"/>
              </a:solidFill>
              <a:uFill>
                <a:solidFill>
                  <a:srgbClr val="FFFFFF"/>
                </a:solidFill>
              </a:uFill>
              <a:latin typeface="Arial"/>
            </a:endParaRPr>
          </a:p>
        </p:txBody>
      </p:sp>
      <p:sp>
        <p:nvSpPr>
          <p:cNvPr id="201" name="CustomShape 4"/>
          <p:cNvSpPr/>
          <p:nvPr/>
        </p:nvSpPr>
        <p:spPr>
          <a:xfrm>
            <a:off x="214234" y="3548479"/>
            <a:ext cx="902808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pc="-1" dirty="0">
                <a:solidFill>
                  <a:srgbClr val="0000CC"/>
                </a:solidFill>
                <a:uFill>
                  <a:solidFill>
                    <a:srgbClr val="FFFFFF"/>
                  </a:solidFill>
                </a:uFill>
              </a:rPr>
              <a:t>Le menu « Lancer » permet de : </a:t>
            </a:r>
          </a:p>
          <a:p>
            <a:pPr lvl="2" indent="-284400">
              <a:buClr>
                <a:srgbClr val="000000"/>
              </a:buClr>
              <a:buFont typeface="StarSymbol"/>
              <a:buChar char="-"/>
            </a:pPr>
            <a:r>
              <a:rPr lang="fr-FR" spc="-1" dirty="0">
                <a:uFill>
                  <a:solidFill>
                    <a:srgbClr val="FFFFFF"/>
                  </a:solidFill>
                </a:uFill>
              </a:rPr>
              <a:t>Lancer l’analyse des données dématérialisées de la </a:t>
            </a:r>
            <a:r>
              <a:rPr lang="fr-FR" spc="-1" dirty="0" smtClean="0">
                <a:uFill>
                  <a:solidFill>
                    <a:srgbClr val="FFFFFF"/>
                  </a:solidFill>
                </a:uFill>
              </a:rPr>
              <a:t>paye </a:t>
            </a:r>
          </a:p>
          <a:p>
            <a:pPr lvl="2" indent="-284400">
              <a:buClr>
                <a:srgbClr val="000000"/>
              </a:buClr>
              <a:buFont typeface="StarSymbol"/>
              <a:buChar char="-"/>
            </a:pPr>
            <a:r>
              <a:rPr lang="fr-FR" spc="-1" dirty="0" smtClean="0">
                <a:uFill>
                  <a:solidFill>
                    <a:srgbClr val="FFFFFF"/>
                  </a:solidFill>
                </a:uFill>
              </a:rPr>
              <a:t>Créer </a:t>
            </a:r>
            <a:r>
              <a:rPr lang="fr-FR" spc="-1" dirty="0">
                <a:uFill>
                  <a:solidFill>
                    <a:srgbClr val="FFFFFF"/>
                  </a:solidFill>
                </a:uFill>
              </a:rPr>
              <a:t>la base de données au format </a:t>
            </a:r>
            <a:r>
              <a:rPr lang="fr-FR" spc="-1" dirty="0" smtClean="0">
                <a:uFill>
                  <a:solidFill>
                    <a:srgbClr val="FFFFFF"/>
                  </a:solidFill>
                </a:uFill>
              </a:rPr>
              <a:t>csv (ou extraire les bulletins voir diapo précédente)</a:t>
            </a:r>
            <a:endParaRPr lang="fr-FR" spc="-1" dirty="0">
              <a:uFill>
                <a:solidFill>
                  <a:srgbClr val="FFFFFF"/>
                </a:solidFill>
              </a:uFill>
            </a:endParaRPr>
          </a:p>
          <a:p>
            <a:pPr lvl="2" indent="-284400">
              <a:buClr>
                <a:srgbClr val="000000"/>
              </a:buClr>
              <a:buFont typeface="StarSymbol"/>
              <a:buChar char="-"/>
            </a:pPr>
            <a:r>
              <a:rPr lang="fr-FR" spc="-1" dirty="0" err="1">
                <a:uFill>
                  <a:solidFill>
                    <a:srgbClr val="FFFFFF"/>
                  </a:solidFill>
                </a:uFill>
              </a:rPr>
              <a:t>Anonymiser</a:t>
            </a:r>
            <a:r>
              <a:rPr lang="fr-FR" spc="-1" dirty="0">
                <a:uFill>
                  <a:solidFill>
                    <a:srgbClr val="FFFFFF"/>
                  </a:solidFill>
                </a:uFill>
              </a:rPr>
              <a:t> la base de données </a:t>
            </a:r>
          </a:p>
          <a:p>
            <a:pPr lvl="2" indent="-284400">
              <a:buClr>
                <a:srgbClr val="000000"/>
              </a:buClr>
              <a:buFont typeface="StarSymbol"/>
              <a:buChar char="-"/>
            </a:pPr>
            <a:r>
              <a:rPr lang="fr-FR" spc="-1" dirty="0">
                <a:uFill>
                  <a:solidFill>
                    <a:srgbClr val="FFFFFF"/>
                  </a:solidFill>
                </a:uFill>
              </a:rPr>
              <a:t>Ouvrir le répertoire des bases de données csv </a:t>
            </a:r>
          </a:p>
        </p:txBody>
      </p:sp>
      <p:sp>
        <p:nvSpPr>
          <p:cNvPr id="2" name="Espace réservé du pied de page 1"/>
          <p:cNvSpPr>
            <a:spLocks noGrp="1"/>
          </p:cNvSpPr>
          <p:nvPr>
            <p:ph type="ftr" sz="quarter" idx="11"/>
          </p:nvPr>
        </p:nvSpPr>
        <p:spPr>
          <a:xfrm>
            <a:off x="2905125" y="633303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13</a:t>
            </a:fld>
            <a:endParaRPr lang="fr-F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r="39906" b="82679"/>
          <a:stretch/>
        </p:blipFill>
        <p:spPr>
          <a:xfrm>
            <a:off x="56989" y="1503153"/>
            <a:ext cx="9038661" cy="162823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04" name="CustomShape 3"/>
          <p:cNvSpPr/>
          <p:nvPr/>
        </p:nvSpPr>
        <p:spPr>
          <a:xfrm>
            <a:off x="0" y="332640"/>
            <a:ext cx="910584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CONFIGURER</a:t>
            </a:r>
            <a:endParaRPr lang="fr-FR" sz="1800" b="0" strike="noStrike" spc="-1">
              <a:solidFill>
                <a:srgbClr val="000000"/>
              </a:solidFill>
              <a:uFill>
                <a:solidFill>
                  <a:srgbClr val="FFFFFF"/>
                </a:solidFill>
              </a:uFill>
              <a:latin typeface="Arial"/>
            </a:endParaRPr>
          </a:p>
        </p:txBody>
      </p:sp>
      <p:sp>
        <p:nvSpPr>
          <p:cNvPr id="206" name="CustomShape 4"/>
          <p:cNvSpPr/>
          <p:nvPr/>
        </p:nvSpPr>
        <p:spPr>
          <a:xfrm>
            <a:off x="325318" y="3658652"/>
            <a:ext cx="8895240" cy="13035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pc="-1" dirty="0">
                <a:solidFill>
                  <a:srgbClr val="0000CC"/>
                </a:solidFill>
                <a:uFill>
                  <a:solidFill>
                    <a:srgbClr val="FFFFFF"/>
                  </a:solidFill>
                </a:uFill>
              </a:rPr>
              <a:t>Le menu « Configurer » permet la configuration technique des données de l’interface </a:t>
            </a:r>
            <a:endParaRPr lang="fr-FR" spc="-1" dirty="0" smtClean="0">
              <a:solidFill>
                <a:srgbClr val="0000CC"/>
              </a:solidFill>
              <a:uFill>
                <a:solidFill>
                  <a:srgbClr val="FFFFFF"/>
                </a:solidFill>
              </a:uFill>
            </a:endParaRPr>
          </a:p>
          <a:p>
            <a:pPr>
              <a:lnSpc>
                <a:spcPct val="100000"/>
              </a:lnSpc>
            </a:pPr>
            <a:r>
              <a:rPr lang="fr-FR" spc="-1" dirty="0" err="1" smtClean="0">
                <a:solidFill>
                  <a:srgbClr val="0000CC"/>
                </a:solidFill>
                <a:uFill>
                  <a:solidFill>
                    <a:srgbClr val="FFFFFF"/>
                  </a:solidFill>
                </a:uFill>
              </a:rPr>
              <a:t>Altaïr</a:t>
            </a:r>
            <a:r>
              <a:rPr lang="fr-FR" spc="-1" dirty="0" smtClean="0">
                <a:solidFill>
                  <a:srgbClr val="0000CC"/>
                </a:solidFill>
                <a:uFill>
                  <a:solidFill>
                    <a:srgbClr val="FFFFFF"/>
                  </a:solidFill>
                </a:uFill>
              </a:rPr>
              <a:t> à partir de deux menus :</a:t>
            </a:r>
          </a:p>
          <a:p>
            <a:pPr>
              <a:lnSpc>
                <a:spcPct val="100000"/>
              </a:lnSpc>
            </a:pPr>
            <a:r>
              <a:rPr lang="fr-FR" spc="-1" dirty="0" smtClean="0">
                <a:solidFill>
                  <a:srgbClr val="0000CC"/>
                </a:solidFill>
                <a:uFill>
                  <a:solidFill>
                    <a:srgbClr val="FFFFFF"/>
                  </a:solidFill>
                </a:uFill>
              </a:rPr>
              <a:t>		- </a:t>
            </a:r>
            <a:r>
              <a:rPr lang="fr-FR" spc="-1" dirty="0" smtClean="0">
                <a:uFill>
                  <a:solidFill>
                    <a:srgbClr val="FFFFFF"/>
                  </a:solidFill>
                </a:uFill>
              </a:rPr>
              <a:t>Options, qui ouvre le </a:t>
            </a:r>
            <a:r>
              <a:rPr lang="fr-FR" b="1" spc="-1" dirty="0" smtClean="0">
                <a:solidFill>
                  <a:srgbClr val="FF0000"/>
                </a:solidFill>
                <a:uFill>
                  <a:solidFill>
                    <a:srgbClr val="FFFFFF"/>
                  </a:solidFill>
                </a:uFill>
              </a:rPr>
              <a:t>dialogue des paramètres</a:t>
            </a:r>
          </a:p>
          <a:p>
            <a:pPr>
              <a:lnSpc>
                <a:spcPct val="100000"/>
              </a:lnSpc>
            </a:pPr>
            <a:r>
              <a:rPr lang="fr-FR" spc="-1" dirty="0" smtClean="0">
                <a:uFill>
                  <a:solidFill>
                    <a:srgbClr val="FFFFFF"/>
                  </a:solidFill>
                </a:uFill>
              </a:rPr>
              <a:t>		- Configurer l’interface, qui ouvre le </a:t>
            </a:r>
            <a:r>
              <a:rPr lang="fr-FR" b="1" spc="-1" dirty="0" smtClean="0">
                <a:solidFill>
                  <a:srgbClr val="FF0000"/>
                </a:solidFill>
                <a:uFill>
                  <a:solidFill>
                    <a:srgbClr val="FFFFFF"/>
                  </a:solidFill>
                </a:uFill>
              </a:rPr>
              <a:t>dialogue de configuration</a:t>
            </a:r>
          </a:p>
          <a:p>
            <a:pPr>
              <a:lnSpc>
                <a:spcPct val="100000"/>
              </a:lnSpc>
            </a:pPr>
            <a:endParaRPr lang="fr-FR" spc="-1" dirty="0">
              <a:solidFill>
                <a:srgbClr val="0000CC"/>
              </a:solidFill>
              <a:uFill>
                <a:solidFill>
                  <a:srgbClr val="FFFFFF"/>
                </a:solidFill>
              </a:uFill>
            </a:endParaRPr>
          </a:p>
        </p:txBody>
      </p:sp>
      <p:sp>
        <p:nvSpPr>
          <p:cNvPr id="2" name="Espace réservé du pied de page 1"/>
          <p:cNvSpPr>
            <a:spLocks noGrp="1"/>
          </p:cNvSpPr>
          <p:nvPr>
            <p:ph type="ftr" sz="quarter" idx="11"/>
          </p:nvPr>
        </p:nvSpPr>
        <p:spPr>
          <a:xfrm>
            <a:off x="2781300" y="6316517"/>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14</a:t>
            </a:fld>
            <a:endParaRPr lang="fr-FR"/>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r="38396" b="86453"/>
          <a:stretch/>
        </p:blipFill>
        <p:spPr>
          <a:xfrm>
            <a:off x="795147" y="2184640"/>
            <a:ext cx="7641487" cy="105026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09" name="CustomShape 3"/>
          <p:cNvSpPr/>
          <p:nvPr/>
        </p:nvSpPr>
        <p:spPr>
          <a:xfrm>
            <a:off x="0" y="116640"/>
            <a:ext cx="914256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AIDE</a:t>
            </a:r>
            <a:endParaRPr lang="fr-FR" sz="1800" b="0" strike="noStrike" spc="-1">
              <a:solidFill>
                <a:srgbClr val="000000"/>
              </a:solidFill>
              <a:uFill>
                <a:solidFill>
                  <a:srgbClr val="FFFFFF"/>
                </a:solidFill>
              </a:uFill>
              <a:latin typeface="Arial"/>
            </a:endParaRPr>
          </a:p>
        </p:txBody>
      </p:sp>
      <p:sp>
        <p:nvSpPr>
          <p:cNvPr id="211" name="CustomShape 4"/>
          <p:cNvSpPr/>
          <p:nvPr/>
        </p:nvSpPr>
        <p:spPr>
          <a:xfrm>
            <a:off x="283782" y="3940553"/>
            <a:ext cx="91198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pc="-1" dirty="0">
                <a:solidFill>
                  <a:srgbClr val="0000CC"/>
                </a:solidFill>
                <a:uFill>
                  <a:solidFill>
                    <a:srgbClr val="FFFFFF"/>
                  </a:solidFill>
                </a:uFill>
              </a:rPr>
              <a:t>Le </a:t>
            </a:r>
            <a:r>
              <a:rPr lang="fr-FR" spc="-1" dirty="0" smtClean="0">
                <a:solidFill>
                  <a:srgbClr val="0000CC"/>
                </a:solidFill>
                <a:uFill>
                  <a:solidFill>
                    <a:srgbClr val="FFFFFF"/>
                  </a:solidFill>
                </a:uFill>
              </a:rPr>
              <a:t>menu </a:t>
            </a:r>
            <a:r>
              <a:rPr lang="fr-FR" spc="-1" dirty="0">
                <a:solidFill>
                  <a:srgbClr val="0000CC"/>
                </a:solidFill>
                <a:uFill>
                  <a:solidFill>
                    <a:srgbClr val="FFFFFF"/>
                  </a:solidFill>
                </a:uFill>
              </a:rPr>
              <a:t>« Aide » </a:t>
            </a:r>
            <a:r>
              <a:rPr lang="fr-FR" spc="-1" dirty="0" smtClean="0">
                <a:solidFill>
                  <a:srgbClr val="0000CC"/>
                </a:solidFill>
                <a:uFill>
                  <a:solidFill>
                    <a:srgbClr val="FFFFFF"/>
                  </a:solidFill>
                </a:uFill>
              </a:rPr>
              <a:t>permet de </a:t>
            </a:r>
            <a:r>
              <a:rPr lang="fr-FR" spc="-1" dirty="0">
                <a:solidFill>
                  <a:srgbClr val="0000CC"/>
                </a:solidFill>
                <a:uFill>
                  <a:solidFill>
                    <a:srgbClr val="FFFFFF"/>
                  </a:solidFill>
                </a:uFill>
              </a:rPr>
              <a:t>bénéficier d’une aide en ligne pour l’utilisation de l’outil </a:t>
            </a:r>
            <a:r>
              <a:rPr lang="fr-FR" spc="-1" dirty="0" err="1" smtClean="0">
                <a:solidFill>
                  <a:srgbClr val="0000CC"/>
                </a:solidFill>
                <a:uFill>
                  <a:solidFill>
                    <a:srgbClr val="FFFFFF"/>
                  </a:solidFill>
                </a:uFill>
              </a:rPr>
              <a:t>Altaïr</a:t>
            </a:r>
            <a:r>
              <a:rPr lang="fr-FR" spc="-1" dirty="0" smtClean="0">
                <a:solidFill>
                  <a:srgbClr val="0000CC"/>
                </a:solidFill>
                <a:uFill>
                  <a:solidFill>
                    <a:srgbClr val="FFFFFF"/>
                  </a:solidFill>
                </a:uFill>
              </a:rPr>
              <a:t>. </a:t>
            </a:r>
          </a:p>
          <a:p>
            <a:pPr>
              <a:lnSpc>
                <a:spcPct val="100000"/>
              </a:lnSpc>
            </a:pPr>
            <a:r>
              <a:rPr lang="fr-FR" spc="-1" dirty="0" smtClean="0">
                <a:solidFill>
                  <a:srgbClr val="0000CC"/>
                </a:solidFill>
                <a:uFill>
                  <a:solidFill>
                    <a:srgbClr val="FFFFFF"/>
                  </a:solidFill>
                </a:uFill>
              </a:rPr>
              <a:t>Voir aussi la présentation déposée sur le bureau.</a:t>
            </a:r>
            <a:endParaRPr lang="fr-FR" spc="-1" dirty="0">
              <a:solidFill>
                <a:srgbClr val="0000CC"/>
              </a:solidFill>
              <a:uFill>
                <a:solidFill>
                  <a:srgbClr val="FFFFFF"/>
                </a:solidFill>
              </a:uFill>
            </a:endParaRPr>
          </a:p>
        </p:txBody>
      </p:sp>
      <p:sp>
        <p:nvSpPr>
          <p:cNvPr id="2" name="Espace réservé du pied de page 1"/>
          <p:cNvSpPr>
            <a:spLocks noGrp="1"/>
          </p:cNvSpPr>
          <p:nvPr>
            <p:ph type="ftr" sz="quarter" idx="11"/>
          </p:nvPr>
        </p:nvSpPr>
        <p:spPr>
          <a:xfrm>
            <a:off x="3136770" y="632160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15</a:t>
            </a:fld>
            <a:endParaRPr lang="fr-F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755" r="41887" b="81019"/>
          <a:stretch/>
        </p:blipFill>
        <p:spPr>
          <a:xfrm>
            <a:off x="837107" y="1752393"/>
            <a:ext cx="7823688" cy="1576649"/>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16</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8890"/>
            <a:ext cx="9144000" cy="5551714"/>
          </a:xfrm>
          <a:prstGeom prst="rect">
            <a:avLst/>
          </a:prstGeom>
        </p:spPr>
      </p:pic>
      <p:sp>
        <p:nvSpPr>
          <p:cNvPr id="5" name="CustomShape 3"/>
          <p:cNvSpPr/>
          <p:nvPr/>
        </p:nvSpPr>
        <p:spPr>
          <a:xfrm>
            <a:off x="0" y="116640"/>
            <a:ext cx="9142560" cy="536503"/>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AIDE</a:t>
            </a:r>
            <a:endParaRPr lang="fr-FR"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13315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23" name="CustomShape 2"/>
          <p:cNvSpPr/>
          <p:nvPr/>
        </p:nvSpPr>
        <p:spPr>
          <a:xfrm>
            <a:off x="1543680" y="636192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24"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26" name="CustomShape 5"/>
          <p:cNvSpPr/>
          <p:nvPr/>
        </p:nvSpPr>
        <p:spPr>
          <a:xfrm>
            <a:off x="144000" y="1152000"/>
            <a:ext cx="8891280" cy="4930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smtClean="0">
                <a:solidFill>
                  <a:srgbClr val="000000"/>
                </a:solidFill>
                <a:uFill>
                  <a:solidFill>
                    <a:srgbClr val="FFFFFF"/>
                  </a:solidFill>
                </a:uFill>
                <a:latin typeface="Times New Roman"/>
                <a:ea typeface="ヒラギノ角ゴ Pro W3"/>
              </a:rPr>
              <a:t>	</a:t>
            </a:r>
            <a:r>
              <a:rPr lang="fr-FR" sz="2000" spc="-1" dirty="0">
                <a:solidFill>
                  <a:srgbClr val="0000CC"/>
                </a:solidFill>
                <a:uFill>
                  <a:solidFill>
                    <a:srgbClr val="FFFFFF"/>
                  </a:solidFill>
                </a:uFill>
                <a:latin typeface="Arial"/>
                <a:ea typeface="DejaVu Sans"/>
              </a:rPr>
              <a:t>1. Ouvrir le gestionnaire d’échange de </a:t>
            </a:r>
            <a:r>
              <a:rPr lang="fr-FR" sz="2000" spc="-1" dirty="0" smtClean="0">
                <a:solidFill>
                  <a:srgbClr val="0000CC"/>
                </a:solidFill>
                <a:uFill>
                  <a:solidFill>
                    <a:srgbClr val="FFFFFF"/>
                  </a:solidFill>
                </a:uFill>
                <a:latin typeface="Arial"/>
                <a:ea typeface="DejaVu Sans"/>
              </a:rPr>
              <a:t>données du poste dédié.</a:t>
            </a:r>
            <a:endParaRPr lang="fr-FR" sz="2000" spc="-1" dirty="0">
              <a:solidFill>
                <a:srgbClr val="0000CC"/>
              </a:solidFill>
              <a:uFill>
                <a:solidFill>
                  <a:srgbClr val="FFFFFF"/>
                </a:solidFill>
              </a:uFill>
              <a:latin typeface="Arial"/>
              <a:ea typeface="DejaVu Sans"/>
            </a:endParaRPr>
          </a:p>
          <a:p>
            <a:pPr>
              <a:lnSpc>
                <a:spcPct val="100000"/>
              </a:lnSpc>
            </a:pPr>
            <a:endParaRPr lang="fr-FR" sz="2000" spc="-1" dirty="0">
              <a:solidFill>
                <a:srgbClr val="0000CC"/>
              </a:solidFill>
              <a:uFill>
                <a:solidFill>
                  <a:srgbClr val="FFFFFF"/>
                </a:solidFill>
              </a:uFill>
              <a:latin typeface="Arial"/>
              <a:ea typeface="DejaVu Sans"/>
            </a:endParaRPr>
          </a:p>
          <a:p>
            <a:pPr>
              <a:lnSpc>
                <a:spcPct val="100000"/>
              </a:lnSpc>
            </a:pPr>
            <a:r>
              <a:rPr lang="fr-FR" sz="2000" spc="-1" dirty="0">
                <a:solidFill>
                  <a:srgbClr val="0000CC"/>
                </a:solidFill>
                <a:uFill>
                  <a:solidFill>
                    <a:srgbClr val="FFFFFF"/>
                  </a:solidFill>
                </a:uFill>
                <a:latin typeface="Arial"/>
                <a:ea typeface="DejaVu Sans"/>
              </a:rPr>
              <a:t>	2. Cliquer sur « CLE  USB3 ». Les données de paye </a:t>
            </a:r>
            <a:r>
              <a:rPr lang="fr-FR" sz="2000" spc="-1" dirty="0" smtClean="0">
                <a:solidFill>
                  <a:srgbClr val="0000CC"/>
                </a:solidFill>
                <a:uFill>
                  <a:solidFill>
                    <a:srgbClr val="FFFFFF"/>
                  </a:solidFill>
                </a:uFill>
                <a:latin typeface="Arial"/>
                <a:ea typeface="DejaVu Sans"/>
              </a:rPr>
              <a:t>ont </a:t>
            </a:r>
            <a:r>
              <a:rPr lang="fr-FR" sz="2000" spc="-1" dirty="0">
                <a:solidFill>
                  <a:srgbClr val="0000CC"/>
                </a:solidFill>
                <a:uFill>
                  <a:solidFill>
                    <a:srgbClr val="FFFFFF"/>
                  </a:solidFill>
                </a:uFill>
                <a:latin typeface="Arial"/>
                <a:ea typeface="DejaVu Sans"/>
              </a:rPr>
              <a:t>été </a:t>
            </a:r>
            <a:r>
              <a:rPr lang="fr-FR" sz="2000" spc="-1" dirty="0" smtClean="0">
                <a:solidFill>
                  <a:srgbClr val="0000CC"/>
                </a:solidFill>
                <a:uFill>
                  <a:solidFill>
                    <a:srgbClr val="FFFFFF"/>
                  </a:solidFill>
                </a:uFill>
                <a:latin typeface="Arial"/>
                <a:ea typeface="DejaVu Sans"/>
              </a:rPr>
              <a:t>	préalablement copiées sur la clé USB.</a:t>
            </a:r>
            <a:endParaRPr lang="fr-FR" sz="2000" spc="-1" dirty="0">
              <a:solidFill>
                <a:srgbClr val="0000CC"/>
              </a:solidFill>
              <a:uFill>
                <a:solidFill>
                  <a:srgbClr val="FFFFFF"/>
                </a:solidFill>
              </a:uFill>
              <a:latin typeface="Arial"/>
              <a:ea typeface="DejaVu Sans"/>
            </a:endParaRPr>
          </a:p>
          <a:p>
            <a:pPr>
              <a:lnSpc>
                <a:spcPct val="100000"/>
              </a:lnSpc>
            </a:pPr>
            <a:endParaRPr lang="fr-FR" sz="2000" spc="-1" dirty="0">
              <a:solidFill>
                <a:srgbClr val="0000CC"/>
              </a:solidFill>
              <a:uFill>
                <a:solidFill>
                  <a:srgbClr val="FFFFFF"/>
                </a:solidFill>
              </a:uFill>
              <a:latin typeface="Arial"/>
              <a:ea typeface="DejaVu Sans"/>
            </a:endParaRPr>
          </a:p>
        </p:txBody>
      </p:sp>
      <p:pic>
        <p:nvPicPr>
          <p:cNvPr id="227" name="Image 239"/>
          <p:cNvPicPr/>
          <p:nvPr/>
        </p:nvPicPr>
        <p:blipFill>
          <a:blip r:embed="rId2"/>
          <a:stretch/>
        </p:blipFill>
        <p:spPr>
          <a:xfrm>
            <a:off x="1414080" y="3020760"/>
            <a:ext cx="6017040" cy="2340720"/>
          </a:xfrm>
          <a:prstGeom prst="rect">
            <a:avLst/>
          </a:prstGeom>
          <a:ln>
            <a:noFill/>
          </a:ln>
        </p:spPr>
      </p:pic>
      <p:sp>
        <p:nvSpPr>
          <p:cNvPr id="228" name="CustomShape 6"/>
          <p:cNvSpPr/>
          <p:nvPr/>
        </p:nvSpPr>
        <p:spPr>
          <a:xfrm>
            <a:off x="1547640" y="6039000"/>
            <a:ext cx="5836680" cy="48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dirty="0" smtClean="0">
                <a:solidFill>
                  <a:srgbClr val="FFFFFF"/>
                </a:solidFill>
                <a:uFill>
                  <a:solidFill>
                    <a:srgbClr val="FFFFFF"/>
                  </a:solidFill>
                </a:uFill>
                <a:latin typeface="Arial"/>
                <a:ea typeface="ヒラギノ角ゴ Pro W3"/>
              </a:rPr>
              <a:t>Guide</a:t>
            </a: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17</a:t>
            </a:fld>
            <a:endParaRPr lang="fr-FR"/>
          </a:p>
        </p:txBody>
      </p:sp>
      <p:sp>
        <p:nvSpPr>
          <p:cNvPr id="11" name="CustomShape 4"/>
          <p:cNvSpPr/>
          <p:nvPr/>
        </p:nvSpPr>
        <p:spPr>
          <a:xfrm>
            <a:off x="107640" y="34128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cap="all" spc="-1" dirty="0">
                <a:solidFill>
                  <a:srgbClr val="308087"/>
                </a:solidFill>
                <a:uFill>
                  <a:solidFill>
                    <a:srgbClr val="FFFFFF"/>
                  </a:solidFill>
                </a:uFill>
                <a:latin typeface="Times New Roman"/>
                <a:ea typeface="ヒラギノ角ゴ Pro W3"/>
              </a:rPr>
              <a:t>COPIER LES </a:t>
            </a:r>
            <a:r>
              <a:rPr lang="fr-FR" cap="all" spc="-1" dirty="0" smtClean="0">
                <a:solidFill>
                  <a:srgbClr val="308087"/>
                </a:solidFill>
                <a:uFill>
                  <a:solidFill>
                    <a:srgbClr val="FFFFFF"/>
                  </a:solidFill>
                </a:uFill>
                <a:latin typeface="Times New Roman"/>
                <a:ea typeface="ヒラギノ角ゴ Pro W3"/>
              </a:rPr>
              <a:t>PAYES sur </a:t>
            </a:r>
            <a:r>
              <a:rPr lang="fr-FR" cap="all" spc="-1" dirty="0">
                <a:solidFill>
                  <a:srgbClr val="308087"/>
                </a:solidFill>
                <a:uFill>
                  <a:solidFill>
                    <a:srgbClr val="FFFFFF"/>
                  </a:solidFill>
                </a:uFill>
                <a:latin typeface="Times New Roman"/>
                <a:ea typeface="ヒラギノ角ゴ Pro W3"/>
              </a:rPr>
              <a:t>le disque dur </a:t>
            </a:r>
            <a:r>
              <a:rPr lang="fr-FR" cap="all" spc="-1" dirty="0" smtClean="0">
                <a:solidFill>
                  <a:srgbClr val="308087"/>
                </a:solidFill>
                <a:uFill>
                  <a:solidFill>
                    <a:srgbClr val="FFFFFF"/>
                  </a:solidFill>
                </a:uFill>
                <a:latin typeface="Times New Roman"/>
                <a:ea typeface="ヒラギノ角ゴ Pro W3"/>
              </a:rPr>
              <a:t>à </a:t>
            </a:r>
            <a:r>
              <a:rPr lang="fr-FR" cap="all" spc="-1" dirty="0">
                <a:solidFill>
                  <a:srgbClr val="308087"/>
                </a:solidFill>
                <a:uFill>
                  <a:solidFill>
                    <a:srgbClr val="FFFFFF"/>
                  </a:solidFill>
                </a:uFill>
                <a:latin typeface="Times New Roman"/>
                <a:ea typeface="ヒラギノ角ゴ Pro W3"/>
              </a:rPr>
              <a:t>PARTIR DE LA CLE USB3</a:t>
            </a:r>
            <a:endParaRPr lang="fr-FR"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51640" y="1036800"/>
            <a:ext cx="5415840" cy="3326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a:p>
            <a:pPr marL="343080" indent="-341280">
              <a:lnSpc>
                <a:spcPct val="100000"/>
              </a:lnSpc>
            </a:pPr>
            <a:endParaRPr lang="fr-FR" sz="1800" b="0" strike="noStrike" spc="-1" dirty="0">
              <a:solidFill>
                <a:srgbClr val="000000"/>
              </a:solidFill>
              <a:uFill>
                <a:solidFill>
                  <a:srgbClr val="FFFFFF"/>
                </a:solidFill>
              </a:uFill>
              <a:latin typeface="Arial"/>
            </a:endParaRPr>
          </a:p>
        </p:txBody>
      </p:sp>
      <p:sp>
        <p:nvSpPr>
          <p:cNvPr id="23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grpSp>
        <p:nvGrpSpPr>
          <p:cNvPr id="4" name="Groupe 3"/>
          <p:cNvGrpSpPr/>
          <p:nvPr/>
        </p:nvGrpSpPr>
        <p:grpSpPr>
          <a:xfrm>
            <a:off x="107640" y="3804249"/>
            <a:ext cx="8786193" cy="2552102"/>
            <a:chOff x="1028176" y="4469644"/>
            <a:chExt cx="6105035" cy="1467292"/>
          </a:xfrm>
        </p:grpSpPr>
        <p:pic>
          <p:nvPicPr>
            <p:cNvPr id="233" name="Image 244"/>
            <p:cNvPicPr/>
            <p:nvPr/>
          </p:nvPicPr>
          <p:blipFill rotWithShape="1">
            <a:blip r:embed="rId2"/>
            <a:srcRect l="12466" t="13346" r="43013" b="70470"/>
            <a:stretch/>
          </p:blipFill>
          <p:spPr>
            <a:xfrm>
              <a:off x="1028176" y="4469644"/>
              <a:ext cx="6105035" cy="1467292"/>
            </a:xfrm>
            <a:prstGeom prst="rect">
              <a:avLst/>
            </a:prstGeom>
            <a:ln>
              <a:noFill/>
            </a:ln>
          </p:spPr>
        </p:pic>
        <p:sp>
          <p:nvSpPr>
            <p:cNvPr id="234" name="CustomShape 5"/>
            <p:cNvSpPr/>
            <p:nvPr/>
          </p:nvSpPr>
          <p:spPr>
            <a:xfrm>
              <a:off x="1107687" y="5101490"/>
              <a:ext cx="942480" cy="835446"/>
            </a:xfrm>
            <a:prstGeom prst="rect">
              <a:avLst/>
            </a:prstGeom>
            <a:solidFill>
              <a:srgbClr val="DDD9C7"/>
            </a:solidFill>
            <a:ln>
              <a:noFill/>
            </a:ln>
          </p:spPr>
          <p:style>
            <a:lnRef idx="0">
              <a:scrgbClr r="0" g="0" b="0"/>
            </a:lnRef>
            <a:fillRef idx="0">
              <a:scrgbClr r="0" g="0" b="0"/>
            </a:fillRef>
            <a:effectRef idx="0">
              <a:scrgbClr r="0" g="0" b="0"/>
            </a:effectRef>
            <a:fontRef idx="minor"/>
          </p:style>
        </p:sp>
      </p:grpSp>
      <p:sp>
        <p:nvSpPr>
          <p:cNvPr id="235" name="CustomShape 6"/>
          <p:cNvSpPr/>
          <p:nvPr/>
        </p:nvSpPr>
        <p:spPr>
          <a:xfrm>
            <a:off x="89100" y="1242120"/>
            <a:ext cx="9036360" cy="268669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pc="-1" dirty="0" smtClean="0">
                <a:solidFill>
                  <a:srgbClr val="0000CC"/>
                </a:solidFill>
                <a:uFill>
                  <a:solidFill>
                    <a:srgbClr val="FFFFFF"/>
                  </a:solidFill>
                </a:uFill>
                <a:latin typeface="Arial"/>
                <a:ea typeface="DejaVu Sans"/>
              </a:rPr>
              <a:t>3. C</a:t>
            </a:r>
            <a:r>
              <a:rPr lang="fr-FR" b="0" strike="noStrike" spc="-1" dirty="0" smtClean="0">
                <a:solidFill>
                  <a:srgbClr val="0000CC"/>
                </a:solidFill>
                <a:uFill>
                  <a:solidFill>
                    <a:srgbClr val="FFFFFF"/>
                  </a:solidFill>
                </a:uFill>
                <a:latin typeface="Arial"/>
                <a:ea typeface="DejaVu Sans"/>
              </a:rPr>
              <a:t>liquer </a:t>
            </a:r>
            <a:r>
              <a:rPr lang="fr-FR" b="0" strike="noStrike" spc="-1" dirty="0">
                <a:solidFill>
                  <a:srgbClr val="0000CC"/>
                </a:solidFill>
                <a:uFill>
                  <a:solidFill>
                    <a:srgbClr val="FFFFFF"/>
                  </a:solidFill>
                </a:uFill>
                <a:latin typeface="Arial"/>
                <a:ea typeface="DejaVu Sans"/>
              </a:rPr>
              <a:t>sur le dossier </a:t>
            </a:r>
            <a:r>
              <a:rPr lang="fr-FR" b="0" strike="noStrike" spc="-1" dirty="0" smtClean="0">
                <a:solidFill>
                  <a:srgbClr val="0000CC"/>
                </a:solidFill>
                <a:uFill>
                  <a:solidFill>
                    <a:srgbClr val="FFFFFF"/>
                  </a:solidFill>
                </a:uFill>
                <a:latin typeface="Arial"/>
                <a:ea typeface="DejaVu Sans"/>
              </a:rPr>
              <a:t>des données de paye regroupant vos données sur la clé, </a:t>
            </a:r>
            <a:r>
              <a:rPr lang="fr-FR" b="0" i="1" strike="noStrike" spc="-1" dirty="0" smtClean="0">
                <a:solidFill>
                  <a:srgbClr val="0000CC"/>
                </a:solidFill>
                <a:uFill>
                  <a:solidFill>
                    <a:srgbClr val="FFFFFF"/>
                  </a:solidFill>
                </a:uFill>
                <a:latin typeface="Arial"/>
                <a:ea typeface="DejaVu Sans"/>
              </a:rPr>
              <a:t>en maintenant la touche Ctrl enfoncée</a:t>
            </a:r>
            <a:r>
              <a:rPr lang="fr-FR" b="0" strike="noStrike" spc="-1" dirty="0" smtClean="0">
                <a:solidFill>
                  <a:srgbClr val="0000CC"/>
                </a:solidFill>
                <a:uFill>
                  <a:solidFill>
                    <a:srgbClr val="FFFFFF"/>
                  </a:solidFill>
                </a:uFill>
                <a:latin typeface="Arial"/>
                <a:ea typeface="DejaVu Sans"/>
              </a:rPr>
              <a:t>.</a:t>
            </a:r>
          </a:p>
          <a:p>
            <a:pPr algn="just">
              <a:lnSpc>
                <a:spcPct val="100000"/>
              </a:lnSpc>
            </a:pPr>
            <a:endParaRPr lang="fr-FR" b="0" strike="noStrike" spc="-1" dirty="0">
              <a:solidFill>
                <a:srgbClr val="000000"/>
              </a:solidFill>
              <a:uFill>
                <a:solidFill>
                  <a:srgbClr val="FFFFFF"/>
                </a:solidFill>
              </a:uFill>
              <a:latin typeface="Arial"/>
            </a:endParaRPr>
          </a:p>
          <a:p>
            <a:pPr algn="just">
              <a:lnSpc>
                <a:spcPct val="100000"/>
              </a:lnSpc>
            </a:pPr>
            <a:r>
              <a:rPr lang="fr-FR" spc="-1" dirty="0" smtClean="0">
                <a:solidFill>
                  <a:srgbClr val="0000CC"/>
                </a:solidFill>
                <a:uFill>
                  <a:solidFill>
                    <a:srgbClr val="FFFFFF"/>
                  </a:solidFill>
                </a:uFill>
                <a:latin typeface="Arial"/>
                <a:ea typeface="DejaVu Sans"/>
              </a:rPr>
              <a:t>4. « </a:t>
            </a:r>
            <a:r>
              <a:rPr lang="fr-FR" b="1" i="1" spc="-1" dirty="0" smtClean="0">
                <a:solidFill>
                  <a:srgbClr val="0000CC"/>
                </a:solidFill>
                <a:uFill>
                  <a:solidFill>
                    <a:srgbClr val="FFFFFF"/>
                  </a:solidFill>
                </a:uFill>
                <a:latin typeface="Arial"/>
                <a:ea typeface="DejaVu Sans"/>
              </a:rPr>
              <a:t>Glisser-déposer</a:t>
            </a:r>
            <a:r>
              <a:rPr lang="fr-FR" b="0" strike="noStrike" spc="-1" dirty="0" smtClean="0">
                <a:solidFill>
                  <a:srgbClr val="0000CC"/>
                </a:solidFill>
                <a:uFill>
                  <a:solidFill>
                    <a:srgbClr val="FFFFFF"/>
                  </a:solidFill>
                </a:uFill>
                <a:latin typeface="Arial"/>
                <a:ea typeface="DejaVu Sans"/>
              </a:rPr>
              <a:t> » ce </a:t>
            </a:r>
            <a:r>
              <a:rPr lang="fr-FR" b="0" strike="noStrike" spc="-1" dirty="0">
                <a:solidFill>
                  <a:srgbClr val="0000CC"/>
                </a:solidFill>
                <a:uFill>
                  <a:solidFill>
                    <a:srgbClr val="FFFFFF"/>
                  </a:solidFill>
                </a:uFill>
                <a:latin typeface="Arial"/>
                <a:ea typeface="DejaVu Sans"/>
              </a:rPr>
              <a:t>dossier vers la fenêtre droite du gestionnaire</a:t>
            </a:r>
            <a:r>
              <a:rPr lang="fr-FR" b="0" strike="noStrike" spc="-1" dirty="0">
                <a:solidFill>
                  <a:srgbClr val="000000"/>
                </a:solidFill>
                <a:uFill>
                  <a:solidFill>
                    <a:srgbClr val="FFFFFF"/>
                  </a:solidFill>
                </a:uFill>
                <a:latin typeface="Arial"/>
                <a:ea typeface="DejaVu Sans"/>
              </a:rPr>
              <a:t> </a:t>
            </a:r>
            <a:r>
              <a:rPr lang="fr-FR" b="1" i="1" spc="-1" dirty="0" smtClean="0">
                <a:solidFill>
                  <a:srgbClr val="0000CC"/>
                </a:solidFill>
                <a:uFill>
                  <a:solidFill>
                    <a:srgbClr val="FFFFFF"/>
                  </a:solidFill>
                </a:uFill>
                <a:latin typeface="Arial"/>
                <a:ea typeface="DejaVu Sans"/>
              </a:rPr>
              <a:t>avec </a:t>
            </a:r>
            <a:r>
              <a:rPr lang="fr-FR" b="1" i="1" spc="-1" dirty="0">
                <a:solidFill>
                  <a:srgbClr val="0000CC"/>
                </a:solidFill>
                <a:uFill>
                  <a:solidFill>
                    <a:srgbClr val="FFFFFF"/>
                  </a:solidFill>
                </a:uFill>
                <a:latin typeface="Arial"/>
                <a:ea typeface="DejaVu Sans"/>
              </a:rPr>
              <a:t>la </a:t>
            </a:r>
            <a:r>
              <a:rPr lang="fr-FR" b="1" i="1" strike="noStrike" spc="-1" dirty="0" smtClean="0">
                <a:solidFill>
                  <a:srgbClr val="0000CC"/>
                </a:solidFill>
                <a:uFill>
                  <a:solidFill>
                    <a:srgbClr val="FFFFFF"/>
                  </a:solidFill>
                </a:uFill>
                <a:latin typeface="Arial"/>
                <a:ea typeface="DejaVu Sans"/>
              </a:rPr>
              <a:t>touche </a:t>
            </a:r>
            <a:r>
              <a:rPr lang="fr-FR" b="1" i="1" strike="noStrike" spc="-1" dirty="0">
                <a:solidFill>
                  <a:srgbClr val="0000CC"/>
                </a:solidFill>
                <a:uFill>
                  <a:solidFill>
                    <a:srgbClr val="FFFFFF"/>
                  </a:solidFill>
                </a:uFill>
                <a:latin typeface="Arial"/>
                <a:ea typeface="DejaVu Sans"/>
              </a:rPr>
              <a:t>Ctrl </a:t>
            </a:r>
            <a:r>
              <a:rPr lang="fr-FR" b="1" i="1" strike="noStrike" spc="-1" dirty="0" smtClean="0">
                <a:solidFill>
                  <a:srgbClr val="0000CC"/>
                </a:solidFill>
                <a:uFill>
                  <a:solidFill>
                    <a:srgbClr val="FFFFFF"/>
                  </a:solidFill>
                </a:uFill>
                <a:latin typeface="Arial"/>
                <a:ea typeface="DejaVu Sans"/>
              </a:rPr>
              <a:t>enfoncée</a:t>
            </a:r>
            <a:r>
              <a:rPr lang="fr-FR" b="1" strike="noStrike" spc="-1" dirty="0" smtClean="0">
                <a:solidFill>
                  <a:srgbClr val="0000CC"/>
                </a:solidFill>
                <a:uFill>
                  <a:solidFill>
                    <a:srgbClr val="FFFFFF"/>
                  </a:solidFill>
                </a:uFill>
                <a:latin typeface="Arial"/>
                <a:ea typeface="DejaVu Sans"/>
              </a:rPr>
              <a:t> </a:t>
            </a:r>
            <a:r>
              <a:rPr lang="fr-FR" strike="noStrike" spc="-1" dirty="0" smtClean="0">
                <a:solidFill>
                  <a:srgbClr val="0000CC"/>
                </a:solidFill>
                <a:uFill>
                  <a:solidFill>
                    <a:srgbClr val="FFFFFF"/>
                  </a:solidFill>
                </a:uFill>
                <a:latin typeface="Arial"/>
                <a:ea typeface="DejaVu Sans"/>
              </a:rPr>
              <a:t>vers le répertoire des données</a:t>
            </a:r>
            <a:r>
              <a:rPr lang="fr-FR" b="1" strike="noStrike" spc="-1" dirty="0" smtClean="0">
                <a:solidFill>
                  <a:srgbClr val="0000CC"/>
                </a:solidFill>
                <a:uFill>
                  <a:solidFill>
                    <a:srgbClr val="FFFFFF"/>
                  </a:solidFill>
                </a:uFill>
                <a:latin typeface="Arial"/>
                <a:ea typeface="DejaVu Sans"/>
              </a:rPr>
              <a:t>. </a:t>
            </a:r>
          </a:p>
          <a:p>
            <a:pPr algn="just">
              <a:lnSpc>
                <a:spcPct val="100000"/>
              </a:lnSpc>
            </a:pPr>
            <a:endParaRPr lang="fr-FR" b="1" spc="-1" dirty="0">
              <a:solidFill>
                <a:srgbClr val="0000CC"/>
              </a:solidFill>
              <a:uFill>
                <a:solidFill>
                  <a:srgbClr val="FFFFFF"/>
                </a:solidFill>
              </a:uFill>
              <a:latin typeface="Arial"/>
              <a:ea typeface="DejaVu Sans"/>
            </a:endParaRPr>
          </a:p>
          <a:p>
            <a:pPr algn="just">
              <a:lnSpc>
                <a:spcPct val="100000"/>
              </a:lnSpc>
            </a:pPr>
            <a:r>
              <a:rPr lang="fr-FR" strike="noStrike" spc="-1" dirty="0" smtClean="0">
                <a:solidFill>
                  <a:srgbClr val="0000CC"/>
                </a:solidFill>
                <a:uFill>
                  <a:solidFill>
                    <a:srgbClr val="FFFFFF"/>
                  </a:solidFill>
                </a:uFill>
                <a:latin typeface="Arial"/>
                <a:ea typeface="DejaVu Sans"/>
              </a:rPr>
              <a:t>5</a:t>
            </a:r>
            <a:r>
              <a:rPr lang="fr-FR" b="1" strike="noStrike" spc="-1" dirty="0" smtClean="0">
                <a:solidFill>
                  <a:srgbClr val="0000CC"/>
                </a:solidFill>
                <a:uFill>
                  <a:solidFill>
                    <a:srgbClr val="FFFFFF"/>
                  </a:solidFill>
                </a:uFill>
                <a:latin typeface="Arial"/>
                <a:ea typeface="DejaVu Sans"/>
              </a:rPr>
              <a:t>. </a:t>
            </a:r>
            <a:r>
              <a:rPr lang="fr-FR" strike="noStrike" spc="-1" dirty="0" smtClean="0">
                <a:solidFill>
                  <a:srgbClr val="0000CC"/>
                </a:solidFill>
                <a:uFill>
                  <a:solidFill>
                    <a:srgbClr val="FFFFFF"/>
                  </a:solidFill>
                </a:uFill>
                <a:latin typeface="Arial"/>
                <a:ea typeface="DejaVu Sans"/>
              </a:rPr>
              <a:t>Relâcher Ctrl à la fin du déplacement.</a:t>
            </a:r>
          </a:p>
          <a:p>
            <a:pPr algn="just">
              <a:lnSpc>
                <a:spcPct val="100000"/>
              </a:lnSpc>
            </a:pPr>
            <a:r>
              <a:rPr lang="fr-FR" sz="1600" b="1" spc="-1" dirty="0" smtClean="0">
                <a:solidFill>
                  <a:srgbClr val="FF0000"/>
                </a:solidFill>
                <a:uFill>
                  <a:solidFill>
                    <a:srgbClr val="FFFFFF"/>
                  </a:solidFill>
                </a:uFill>
                <a:latin typeface="Arial"/>
              </a:rPr>
              <a:t>Cette étape n’est pas nécessaire si l’interface a été paramétrée en mode « Chargement automatique des données »</a:t>
            </a:r>
            <a:endParaRPr lang="fr-FR" sz="1600" b="0" strike="noStrike" spc="-1" dirty="0">
              <a:solidFill>
                <a:srgbClr val="FF0000"/>
              </a:solidFill>
              <a:uFill>
                <a:solidFill>
                  <a:srgbClr val="FFFFFF"/>
                </a:solidFill>
              </a:uFill>
              <a:latin typeface="Arial"/>
            </a:endParaRPr>
          </a:p>
        </p:txBody>
      </p:sp>
      <p:sp>
        <p:nvSpPr>
          <p:cNvPr id="236" name="CustomShape 7"/>
          <p:cNvSpPr/>
          <p:nvPr/>
        </p:nvSpPr>
        <p:spPr>
          <a:xfrm>
            <a:off x="2448000" y="1309680"/>
            <a:ext cx="4318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237" name="CustomShape 8"/>
          <p:cNvSpPr/>
          <p:nvPr/>
        </p:nvSpPr>
        <p:spPr>
          <a:xfrm>
            <a:off x="611640" y="1220760"/>
            <a:ext cx="7703640" cy="1016640"/>
          </a:xfrm>
          <a:prstGeom prst="rect">
            <a:avLst/>
          </a:prstGeom>
          <a:noFill/>
          <a:ln>
            <a:noFill/>
          </a:ln>
        </p:spPr>
        <p:style>
          <a:lnRef idx="0">
            <a:scrgbClr r="0" g="0" b="0"/>
          </a:lnRef>
          <a:fillRef idx="0">
            <a:scrgbClr r="0" g="0" b="0"/>
          </a:fillRef>
          <a:effectRef idx="0">
            <a:scrgbClr r="0" g="0" b="0"/>
          </a:effectRef>
          <a:fontRef idx="minor"/>
        </p:style>
      </p:sp>
      <p:sp>
        <p:nvSpPr>
          <p:cNvPr id="2" name="Espace réservé du pied de page 1"/>
          <p:cNvSpPr>
            <a:spLocks noGrp="1"/>
          </p:cNvSpPr>
          <p:nvPr>
            <p:ph type="ftr" sz="quarter" idx="11"/>
          </p:nvPr>
        </p:nvSpPr>
        <p:spPr>
          <a:xfrm>
            <a:off x="2351925" y="6411932"/>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18</a:t>
            </a:fld>
            <a:endParaRPr lang="fr-FR"/>
          </a:p>
        </p:txBody>
      </p:sp>
      <p:sp>
        <p:nvSpPr>
          <p:cNvPr id="13" name="CustomShape 4"/>
          <p:cNvSpPr/>
          <p:nvPr/>
        </p:nvSpPr>
        <p:spPr>
          <a:xfrm>
            <a:off x="107640" y="34128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cap="all" spc="-1" dirty="0">
                <a:solidFill>
                  <a:srgbClr val="308087"/>
                </a:solidFill>
                <a:uFill>
                  <a:solidFill>
                    <a:srgbClr val="FFFFFF"/>
                  </a:solidFill>
                </a:uFill>
                <a:latin typeface="Times New Roman"/>
                <a:ea typeface="ヒラギノ角ゴ Pro W3"/>
              </a:rPr>
              <a:t>COPIER LES </a:t>
            </a:r>
            <a:r>
              <a:rPr lang="fr-FR" cap="all" spc="-1" dirty="0" smtClean="0">
                <a:solidFill>
                  <a:srgbClr val="308087"/>
                </a:solidFill>
                <a:uFill>
                  <a:solidFill>
                    <a:srgbClr val="FFFFFF"/>
                  </a:solidFill>
                </a:uFill>
                <a:latin typeface="Times New Roman"/>
                <a:ea typeface="ヒラギノ角ゴ Pro W3"/>
              </a:rPr>
              <a:t>PAYES sur </a:t>
            </a:r>
            <a:r>
              <a:rPr lang="fr-FR" cap="all" spc="-1" dirty="0">
                <a:solidFill>
                  <a:srgbClr val="308087"/>
                </a:solidFill>
                <a:uFill>
                  <a:solidFill>
                    <a:srgbClr val="FFFFFF"/>
                  </a:solidFill>
                </a:uFill>
                <a:latin typeface="Times New Roman"/>
                <a:ea typeface="ヒラギノ角ゴ Pro W3"/>
              </a:rPr>
              <a:t>le disque dur </a:t>
            </a:r>
            <a:r>
              <a:rPr lang="fr-FR" cap="all" spc="-1" dirty="0" smtClean="0">
                <a:solidFill>
                  <a:srgbClr val="308087"/>
                </a:solidFill>
                <a:uFill>
                  <a:solidFill>
                    <a:srgbClr val="FFFFFF"/>
                  </a:solidFill>
                </a:uFill>
                <a:latin typeface="Times New Roman"/>
                <a:ea typeface="ヒラギノ角ゴ Pro W3"/>
              </a:rPr>
              <a:t>à </a:t>
            </a:r>
            <a:r>
              <a:rPr lang="fr-FR" cap="all" spc="-1" dirty="0">
                <a:solidFill>
                  <a:srgbClr val="308087"/>
                </a:solidFill>
                <a:uFill>
                  <a:solidFill>
                    <a:srgbClr val="FFFFFF"/>
                  </a:solidFill>
                </a:uFill>
                <a:latin typeface="Times New Roman"/>
                <a:ea typeface="ヒラギノ角ゴ Pro W3"/>
              </a:rPr>
              <a:t>PARTIR DE LA CLE USB3</a:t>
            </a:r>
            <a:endParaRPr lang="fr-FR"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51640" y="1036800"/>
            <a:ext cx="5415840" cy="3326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3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32" name="CustomShape 4"/>
          <p:cNvSpPr/>
          <p:nvPr/>
        </p:nvSpPr>
        <p:spPr>
          <a:xfrm>
            <a:off x="56970" y="14099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TRAITEMENT DIRECT DES PAYES a partir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du lecteur de cd rom du </a:t>
            </a:r>
            <a:r>
              <a:rPr lang="fr-FR" sz="2400" cap="all" spc="-1" dirty="0">
                <a:solidFill>
                  <a:srgbClr val="308087"/>
                </a:solidFill>
                <a:uFill>
                  <a:solidFill>
                    <a:srgbClr val="FFFFFF"/>
                  </a:solidFill>
                </a:uFill>
                <a:latin typeface="Times New Roman"/>
                <a:ea typeface="ヒラギノ角ゴ Pro W3"/>
              </a:rPr>
              <a:t>poste </a:t>
            </a:r>
            <a:r>
              <a:rPr lang="fr-FR" sz="2400" cap="all" spc="-1" dirty="0" smtClean="0">
                <a:solidFill>
                  <a:srgbClr val="308087"/>
                </a:solidFill>
                <a:uFill>
                  <a:solidFill>
                    <a:srgbClr val="FFFFFF"/>
                  </a:solidFill>
                </a:uFill>
                <a:latin typeface="Times New Roman"/>
                <a:ea typeface="ヒラギノ角ゴ Pro W3"/>
              </a:rPr>
              <a:t>dédié</a:t>
            </a:r>
            <a:endParaRPr lang="fr-FR" sz="1800" b="0" strike="noStrike" spc="-1" dirty="0">
              <a:solidFill>
                <a:srgbClr val="000000"/>
              </a:solidFill>
              <a:uFill>
                <a:solidFill>
                  <a:srgbClr val="FFFFFF"/>
                </a:solidFill>
              </a:uFill>
              <a:latin typeface="Arial"/>
            </a:endParaRPr>
          </a:p>
        </p:txBody>
      </p:sp>
      <p:sp>
        <p:nvSpPr>
          <p:cNvPr id="235" name="CustomShape 6"/>
          <p:cNvSpPr/>
          <p:nvPr/>
        </p:nvSpPr>
        <p:spPr>
          <a:xfrm>
            <a:off x="611640" y="1870920"/>
            <a:ext cx="8280000" cy="112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dirty="0">
              <a:solidFill>
                <a:srgbClr val="000000"/>
              </a:solidFill>
              <a:uFill>
                <a:solidFill>
                  <a:srgbClr val="FFFFFF"/>
                </a:solidFill>
              </a:uFill>
              <a:latin typeface="Arial"/>
            </a:endParaRPr>
          </a:p>
        </p:txBody>
      </p:sp>
      <p:sp>
        <p:nvSpPr>
          <p:cNvPr id="236" name="CustomShape 7"/>
          <p:cNvSpPr/>
          <p:nvPr/>
        </p:nvSpPr>
        <p:spPr>
          <a:xfrm>
            <a:off x="2448000" y="1309680"/>
            <a:ext cx="4318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237" name="CustomShape 8"/>
          <p:cNvSpPr/>
          <p:nvPr/>
        </p:nvSpPr>
        <p:spPr>
          <a:xfrm>
            <a:off x="611640" y="1220760"/>
            <a:ext cx="7888304" cy="43380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0" y="1009586"/>
            <a:ext cx="5745192" cy="5909310"/>
          </a:xfrm>
          <a:prstGeom prst="rect">
            <a:avLst/>
          </a:prstGeom>
        </p:spPr>
        <p:txBody>
          <a:bodyPr wrap="square">
            <a:spAutoFit/>
          </a:bodyPr>
          <a:lstStyle/>
          <a:p>
            <a:pPr algn="just">
              <a:lnSpc>
                <a:spcPct val="100000"/>
              </a:lnSpc>
            </a:pPr>
            <a:endParaRPr lang="fr-FR" sz="2000" spc="-1" dirty="0" smtClean="0">
              <a:solidFill>
                <a:srgbClr val="0000CC"/>
              </a:solidFill>
              <a:uFill>
                <a:solidFill>
                  <a:srgbClr val="FFFFFF"/>
                </a:solidFill>
              </a:uFill>
              <a:latin typeface="Arial"/>
              <a:ea typeface="DejaVu Sans"/>
            </a:endParaRPr>
          </a:p>
          <a:p>
            <a:pPr algn="just">
              <a:lnSpc>
                <a:spcPct val="100000"/>
              </a:lnSpc>
            </a:pPr>
            <a:r>
              <a:rPr lang="fr-FR" sz="2000" spc="-1" dirty="0" smtClean="0">
                <a:uFill>
                  <a:solidFill>
                    <a:srgbClr val="FFFFFF"/>
                  </a:solidFill>
                </a:uFill>
                <a:latin typeface="Arial"/>
                <a:ea typeface="DejaVu Sans"/>
              </a:rPr>
              <a:t>1-Insérer le disque optique avec les payes</a:t>
            </a:r>
            <a:endParaRPr lang="fr-FR" sz="2000" spc="-1" dirty="0">
              <a:uFill>
                <a:solidFill>
                  <a:srgbClr val="FFFFFF"/>
                </a:solidFill>
              </a:uFill>
              <a:latin typeface="Arial"/>
              <a:ea typeface="DejaVu Sans"/>
            </a:endParaRPr>
          </a:p>
          <a:p>
            <a:pPr algn="just">
              <a:lnSpc>
                <a:spcPct val="100000"/>
              </a:lnSpc>
            </a:pPr>
            <a:endParaRPr lang="fr-FR" sz="2000" spc="-1" dirty="0" smtClean="0">
              <a:uFill>
                <a:solidFill>
                  <a:srgbClr val="FFFFFF"/>
                </a:solidFill>
              </a:uFill>
              <a:latin typeface="Arial"/>
              <a:ea typeface="DejaVu Sans"/>
            </a:endParaRPr>
          </a:p>
          <a:p>
            <a:pPr algn="just">
              <a:lnSpc>
                <a:spcPct val="100000"/>
              </a:lnSpc>
            </a:pPr>
            <a:r>
              <a:rPr lang="fr-FR" sz="2000" spc="-1" dirty="0" smtClean="0">
                <a:uFill>
                  <a:solidFill>
                    <a:srgbClr val="FFFFFF"/>
                  </a:solidFill>
                </a:uFill>
                <a:latin typeface="Arial"/>
                <a:ea typeface="DejaVu Sans"/>
              </a:rPr>
              <a:t>2-Cliquer </a:t>
            </a:r>
            <a:r>
              <a:rPr lang="fr-FR" sz="2000" spc="-1" dirty="0">
                <a:uFill>
                  <a:solidFill>
                    <a:srgbClr val="FFFFFF"/>
                  </a:solidFill>
                </a:uFill>
                <a:latin typeface="Arial"/>
                <a:ea typeface="DejaVu Sans"/>
              </a:rPr>
              <a:t>sur l’icône </a:t>
            </a:r>
            <a:r>
              <a:rPr lang="fr-FR" sz="2000" spc="-1" dirty="0" smtClean="0">
                <a:uFill>
                  <a:solidFill>
                    <a:srgbClr val="FFFFFF"/>
                  </a:solidFill>
                </a:uFill>
                <a:latin typeface="Arial"/>
                <a:ea typeface="DejaVu Sans"/>
              </a:rPr>
              <a:t>en forme de clé en </a:t>
            </a:r>
            <a:r>
              <a:rPr lang="fr-FR" sz="2000" spc="-1" dirty="0">
                <a:uFill>
                  <a:solidFill>
                    <a:srgbClr val="FFFFFF"/>
                  </a:solidFill>
                </a:uFill>
                <a:latin typeface="Arial"/>
                <a:ea typeface="DejaVu Sans"/>
              </a:rPr>
              <a:t>bas de l’écran </a:t>
            </a:r>
            <a:r>
              <a:rPr lang="fr-FR" sz="2000" spc="-1" dirty="0" smtClean="0">
                <a:uFill>
                  <a:solidFill>
                    <a:srgbClr val="FFFFFF"/>
                  </a:solidFill>
                </a:uFill>
                <a:latin typeface="Arial"/>
                <a:ea typeface="DejaVu Sans"/>
              </a:rPr>
              <a:t>: </a:t>
            </a:r>
            <a:r>
              <a:rPr lang="fr-FR" sz="2000" spc="-1" dirty="0">
                <a:uFill>
                  <a:solidFill>
                    <a:srgbClr val="FFFFFF"/>
                  </a:solidFill>
                </a:uFill>
                <a:latin typeface="Arial"/>
                <a:ea typeface="DejaVu Sans"/>
              </a:rPr>
              <a:t>choisir </a:t>
            </a:r>
            <a:r>
              <a:rPr lang="fr-FR" sz="2000" spc="-1" dirty="0" smtClean="0">
                <a:uFill>
                  <a:solidFill>
                    <a:srgbClr val="FFFFFF"/>
                  </a:solidFill>
                </a:uFill>
                <a:latin typeface="Arial"/>
                <a:ea typeface="DejaVu Sans"/>
              </a:rPr>
              <a:t>Disque optique. Cliquer sur l’icône flèche à droite.</a:t>
            </a:r>
          </a:p>
          <a:p>
            <a:pPr algn="just">
              <a:lnSpc>
                <a:spcPct val="100000"/>
              </a:lnSpc>
            </a:pPr>
            <a:endParaRPr lang="fr-FR" sz="2000" spc="-1" dirty="0" smtClean="0">
              <a:uFill>
                <a:solidFill>
                  <a:srgbClr val="FFFFFF"/>
                </a:solidFill>
              </a:uFill>
              <a:latin typeface="Arial"/>
              <a:ea typeface="DejaVu Sans"/>
            </a:endParaRPr>
          </a:p>
          <a:p>
            <a:pPr algn="just">
              <a:lnSpc>
                <a:spcPct val="100000"/>
              </a:lnSpc>
            </a:pPr>
            <a:endParaRPr lang="fr-FR" sz="2000" spc="-1" dirty="0">
              <a:uFill>
                <a:solidFill>
                  <a:srgbClr val="FFFFFF"/>
                </a:solidFill>
              </a:uFill>
              <a:latin typeface="Arial"/>
              <a:ea typeface="DejaVu Sans"/>
            </a:endParaRPr>
          </a:p>
          <a:p>
            <a:pPr algn="just">
              <a:lnSpc>
                <a:spcPct val="100000"/>
              </a:lnSpc>
            </a:pPr>
            <a:endParaRPr lang="fr-FR" sz="2000" spc="-1" dirty="0" smtClean="0">
              <a:uFill>
                <a:solidFill>
                  <a:srgbClr val="FFFFFF"/>
                </a:solidFill>
              </a:uFill>
              <a:latin typeface="Arial"/>
              <a:ea typeface="DejaVu Sans"/>
            </a:endParaRPr>
          </a:p>
          <a:p>
            <a:pPr algn="just">
              <a:lnSpc>
                <a:spcPct val="100000"/>
              </a:lnSpc>
            </a:pPr>
            <a:endParaRPr lang="fr-FR" sz="2000" spc="-1" dirty="0" smtClean="0">
              <a:uFill>
                <a:solidFill>
                  <a:srgbClr val="FFFFFF"/>
                </a:solidFill>
              </a:uFill>
              <a:latin typeface="Arial"/>
              <a:ea typeface="DejaVu Sans"/>
            </a:endParaRPr>
          </a:p>
          <a:p>
            <a:pPr algn="just">
              <a:lnSpc>
                <a:spcPct val="100000"/>
              </a:lnSpc>
            </a:pPr>
            <a:r>
              <a:rPr lang="fr-FR" sz="2000" spc="-1" dirty="0" smtClean="0">
                <a:uFill>
                  <a:solidFill>
                    <a:srgbClr val="FFFFFF"/>
                  </a:solidFill>
                </a:uFill>
                <a:latin typeface="Arial"/>
                <a:ea typeface="DejaVu Sans"/>
              </a:rPr>
              <a:t>3-Attendre </a:t>
            </a:r>
            <a:r>
              <a:rPr lang="fr-FR" sz="2000" spc="-1" dirty="0">
                <a:uFill>
                  <a:solidFill>
                    <a:srgbClr val="FFFFFF"/>
                  </a:solidFill>
                </a:uFill>
                <a:latin typeface="Arial"/>
                <a:ea typeface="DejaVu Sans"/>
              </a:rPr>
              <a:t>que l’icône CD-ROM passe du rouge au vert : le CD-ROM doit </a:t>
            </a:r>
            <a:r>
              <a:rPr lang="fr-FR" sz="2000" spc="-1" dirty="0" smtClean="0">
                <a:uFill>
                  <a:solidFill>
                    <a:srgbClr val="FFFFFF"/>
                  </a:solidFill>
                </a:uFill>
                <a:latin typeface="Arial"/>
                <a:ea typeface="DejaVu Sans"/>
              </a:rPr>
              <a:t>être activé.</a:t>
            </a:r>
          </a:p>
          <a:p>
            <a:pPr algn="just"/>
            <a:endParaRPr lang="fr-FR" sz="2000" spc="-1" dirty="0" smtClean="0">
              <a:uFill>
                <a:solidFill>
                  <a:srgbClr val="FFFFFF"/>
                </a:solidFill>
              </a:uFill>
              <a:latin typeface="Arial"/>
              <a:ea typeface="DejaVu Sans"/>
            </a:endParaRPr>
          </a:p>
          <a:p>
            <a:pPr algn="just"/>
            <a:r>
              <a:rPr lang="fr-FR" sz="1600" spc="-1" dirty="0" smtClean="0">
                <a:uFill>
                  <a:solidFill>
                    <a:srgbClr val="FFFFFF"/>
                  </a:solidFill>
                </a:uFill>
                <a:latin typeface="Arial"/>
                <a:ea typeface="DejaVu Sans"/>
              </a:rPr>
              <a:t>Dans le dialogue de configuration</a:t>
            </a:r>
            <a:r>
              <a:rPr lang="fr-FR" sz="1600" spc="-1" dirty="0">
                <a:uFill>
                  <a:solidFill>
                    <a:srgbClr val="FFFFFF"/>
                  </a:solidFill>
                </a:uFill>
                <a:latin typeface="Arial"/>
                <a:ea typeface="DejaVu Sans"/>
              </a:rPr>
              <a:t>, </a:t>
            </a:r>
            <a:r>
              <a:rPr lang="fr-FR" sz="1600" spc="-1" dirty="0" smtClean="0">
                <a:uFill>
                  <a:solidFill>
                    <a:srgbClr val="FFFFFF"/>
                  </a:solidFill>
                </a:uFill>
                <a:latin typeface="Arial"/>
                <a:ea typeface="DejaVu Sans"/>
              </a:rPr>
              <a:t>si la </a:t>
            </a:r>
            <a:r>
              <a:rPr lang="fr-FR" sz="1600" spc="-1" dirty="0">
                <a:uFill>
                  <a:solidFill>
                    <a:srgbClr val="FFFFFF"/>
                  </a:solidFill>
                </a:uFill>
                <a:latin typeface="Arial"/>
                <a:ea typeface="DejaVu Sans"/>
              </a:rPr>
              <a:t>case « Charger les données utilisateur au lancement </a:t>
            </a:r>
            <a:r>
              <a:rPr lang="fr-FR" sz="1600" spc="-1" dirty="0" smtClean="0">
                <a:uFill>
                  <a:solidFill>
                    <a:srgbClr val="FFFFFF"/>
                  </a:solidFill>
                </a:uFill>
                <a:latin typeface="Arial"/>
                <a:ea typeface="DejaVu Sans"/>
              </a:rPr>
              <a:t>» </a:t>
            </a:r>
            <a:r>
              <a:rPr lang="fr-FR" sz="1600" spc="-1" dirty="0">
                <a:uFill>
                  <a:solidFill>
                    <a:srgbClr val="FFFFFF"/>
                  </a:solidFill>
                </a:uFill>
                <a:latin typeface="Arial"/>
                <a:ea typeface="DejaVu Sans"/>
              </a:rPr>
              <a:t>n’est pas </a:t>
            </a:r>
            <a:r>
              <a:rPr lang="fr-FR" sz="1600" spc="-1" dirty="0" smtClean="0">
                <a:uFill>
                  <a:solidFill>
                    <a:srgbClr val="FFFFFF"/>
                  </a:solidFill>
                </a:uFill>
                <a:latin typeface="Arial"/>
                <a:ea typeface="DejaVu Sans"/>
              </a:rPr>
              <a:t>cochée, la cocher et relancer l’interface. </a:t>
            </a:r>
            <a:r>
              <a:rPr lang="fr-FR" sz="1600" spc="-1" dirty="0" smtClean="0">
                <a:solidFill>
                  <a:srgbClr val="0000CC"/>
                </a:solidFill>
                <a:uFill>
                  <a:solidFill>
                    <a:srgbClr val="FFFFFF"/>
                  </a:solidFill>
                </a:uFill>
                <a:latin typeface="Arial"/>
                <a:ea typeface="DejaVu Sans"/>
              </a:rPr>
              <a:t>Les </a:t>
            </a:r>
            <a:r>
              <a:rPr lang="fr-FR" sz="1600" spc="-1" dirty="0">
                <a:solidFill>
                  <a:srgbClr val="0000CC"/>
                </a:solidFill>
                <a:uFill>
                  <a:solidFill>
                    <a:srgbClr val="FFFFFF"/>
                  </a:solidFill>
                </a:uFill>
                <a:latin typeface="Arial"/>
                <a:ea typeface="DejaVu Sans"/>
              </a:rPr>
              <a:t>données de </a:t>
            </a:r>
            <a:r>
              <a:rPr lang="fr-FR" sz="1600" spc="-1" dirty="0" smtClean="0">
                <a:solidFill>
                  <a:srgbClr val="0000CC"/>
                </a:solidFill>
                <a:uFill>
                  <a:solidFill>
                    <a:srgbClr val="FFFFFF"/>
                  </a:solidFill>
                </a:uFill>
                <a:latin typeface="Arial"/>
                <a:ea typeface="DejaVu Sans"/>
              </a:rPr>
              <a:t>paye </a:t>
            </a:r>
            <a:r>
              <a:rPr lang="fr-FR" sz="1600" spc="-1" dirty="0">
                <a:solidFill>
                  <a:srgbClr val="0000CC"/>
                </a:solidFill>
                <a:uFill>
                  <a:solidFill>
                    <a:srgbClr val="FFFFFF"/>
                  </a:solidFill>
                </a:uFill>
                <a:latin typeface="Arial"/>
                <a:ea typeface="DejaVu Sans"/>
              </a:rPr>
              <a:t>sont lues automatiquement </a:t>
            </a:r>
            <a:r>
              <a:rPr lang="fr-FR" sz="1600" spc="-1" dirty="0" smtClean="0">
                <a:solidFill>
                  <a:srgbClr val="0000CC"/>
                </a:solidFill>
                <a:uFill>
                  <a:solidFill>
                    <a:srgbClr val="FFFFFF"/>
                  </a:solidFill>
                </a:uFill>
                <a:latin typeface="Arial"/>
                <a:ea typeface="DejaVu Sans"/>
              </a:rPr>
              <a:t>en mémoire. Pas de sauvegarde copie sur le disque dur.</a:t>
            </a:r>
          </a:p>
          <a:p>
            <a:pPr algn="just">
              <a:lnSpc>
                <a:spcPct val="100000"/>
              </a:lnSpc>
            </a:pPr>
            <a:endParaRPr lang="fr-FR" sz="2000" spc="-1" dirty="0" smtClean="0">
              <a:solidFill>
                <a:srgbClr val="0000CC"/>
              </a:solidFill>
              <a:uFill>
                <a:solidFill>
                  <a:srgbClr val="FFFFFF"/>
                </a:solidFill>
              </a:uFill>
              <a:latin typeface="Arial"/>
              <a:ea typeface="DejaVu Sans"/>
            </a:endParaRPr>
          </a:p>
          <a:p>
            <a:pPr>
              <a:lnSpc>
                <a:spcPct val="100000"/>
              </a:lnSpc>
            </a:pPr>
            <a:endParaRPr lang="fr-FR" spc="-1" dirty="0">
              <a:solidFill>
                <a:srgbClr val="000000"/>
              </a:solidFill>
              <a:uFill>
                <a:solidFill>
                  <a:srgbClr val="FFFFFF"/>
                </a:solidFill>
              </a:uFill>
            </a:endParaRPr>
          </a:p>
        </p:txBody>
      </p:sp>
      <p:sp>
        <p:nvSpPr>
          <p:cNvPr id="3" name="Espace réservé du pied de page 2"/>
          <p:cNvSpPr>
            <a:spLocks noGrp="1"/>
          </p:cNvSpPr>
          <p:nvPr>
            <p:ph type="ftr" sz="quarter" idx="11"/>
          </p:nvPr>
        </p:nvSpPr>
        <p:spPr>
          <a:xfrm>
            <a:off x="2302626" y="6383144"/>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19</a:t>
            </a:fld>
            <a:endParaRPr lang="fr-F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192" y="906167"/>
            <a:ext cx="3259244" cy="2865887"/>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192" y="3849289"/>
            <a:ext cx="3314286" cy="2914286"/>
          </a:xfrm>
          <a:prstGeom prst="rect">
            <a:avLst/>
          </a:prstGeom>
        </p:spPr>
      </p:pic>
    </p:spTree>
    <p:extLst>
      <p:ext uri="{BB962C8B-B14F-4D97-AF65-F5344CB8AC3E}">
        <p14:creationId xmlns:p14="http://schemas.microsoft.com/office/powerpoint/2010/main" val="19190592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4" name="CustomShape 1"/>
          <p:cNvSpPr/>
          <p:nvPr/>
        </p:nvSpPr>
        <p:spPr>
          <a:xfrm>
            <a:off x="1511640" y="114301"/>
            <a:ext cx="6262200" cy="4191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SOMMAIRE</a:t>
            </a:r>
            <a:endParaRPr lang="fr-FR" sz="1800" b="0" strike="noStrike" spc="-1" dirty="0">
              <a:solidFill>
                <a:srgbClr val="000000"/>
              </a:solidFill>
              <a:uFill>
                <a:solidFill>
                  <a:srgbClr val="FFFFFF"/>
                </a:solidFill>
              </a:uFill>
              <a:latin typeface="Arial"/>
            </a:endParaRPr>
          </a:p>
        </p:txBody>
      </p:sp>
      <p:sp>
        <p:nvSpPr>
          <p:cNvPr id="125" name="CustomShape 2"/>
          <p:cNvSpPr/>
          <p:nvPr/>
        </p:nvSpPr>
        <p:spPr>
          <a:xfrm>
            <a:off x="324360" y="1052370"/>
            <a:ext cx="8495280" cy="464974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20" indent="-341280">
              <a:lnSpc>
                <a:spcPct val="100000"/>
              </a:lnSpc>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L’ENVIRONNEMENT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LINUX : NOTIONS DE </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BASE</a:t>
            </a:r>
          </a:p>
          <a:p>
            <a:pPr marL="720" indent="-341280">
              <a:lnSpc>
                <a:spcPct val="100000"/>
              </a:lnSpc>
            </a:pP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720" indent="-341280">
              <a:lnSpc>
                <a:spcPct val="100000"/>
              </a:lnSpc>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PRÉSENTATION GÉNÉRALE DE L’INTERFACE</a:t>
            </a:r>
          </a:p>
          <a:p>
            <a:pPr marL="720" indent="-341280">
              <a:lnSpc>
                <a:spcPct val="100000"/>
              </a:lnSpc>
            </a:pP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Lancer l’application</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Les fonctionnalités de base</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Copier les données de paye sur le PC dédié</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Importer les données de paye dans l’interface</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Utiliser les dialogues de paramétrage</a:t>
            </a:r>
          </a:p>
          <a:p>
            <a:pPr marL="285840" indent="-284040">
              <a:buClr>
                <a:srgbClr val="000000"/>
              </a:buClr>
              <a:buFont typeface="Wingdings" charset="2"/>
              <a:buChar char=""/>
            </a:pPr>
            <a:endPar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1800">
              <a:buClr>
                <a:srgbClr val="000000"/>
              </a:buCl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PRODUIRE LES DONNÉES</a:t>
            </a:r>
          </a:p>
          <a:p>
            <a:pPr marL="1800">
              <a:buClr>
                <a:srgbClr val="000000"/>
              </a:buClr>
            </a:pP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Produire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l</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es bases de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données </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CSV</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Exporter/Archiver/</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D</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ésarchiver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l</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es données XHL</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Contrôler la fiabilité de la paye dématérialisée</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Générer le rapport d’automatisation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de tests réglementaires </a:t>
            </a: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smtClean="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marL="343080" indent="-341280">
              <a:lnSpc>
                <a:spcPct val="100000"/>
              </a:lnSpc>
            </a:pP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1" t="1629" r="48114" b="61642"/>
          <a:stretch/>
        </p:blipFill>
        <p:spPr>
          <a:xfrm>
            <a:off x="1" y="995112"/>
            <a:ext cx="6280029" cy="2774632"/>
          </a:xfrm>
          <a:prstGeom prst="rect">
            <a:avLst/>
          </a:prstGeom>
        </p:spPr>
      </p:pic>
      <p:sp>
        <p:nvSpPr>
          <p:cNvPr id="238"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39"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40"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41" name="CustomShape 4"/>
          <p:cNvSpPr/>
          <p:nvPr/>
        </p:nvSpPr>
        <p:spPr>
          <a:xfrm>
            <a:off x="252720" y="182035"/>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strike="noStrike" cap="all" spc="-1" dirty="0">
                <a:solidFill>
                  <a:srgbClr val="308087"/>
                </a:solidFill>
                <a:uFill>
                  <a:solidFill>
                    <a:srgbClr val="FFFFFF"/>
                  </a:solidFill>
                </a:uFill>
                <a:latin typeface="Times New Roman"/>
                <a:ea typeface="ヒラギノ角ゴ Pro W3"/>
              </a:rPr>
              <a:t>IMPORTER </a:t>
            </a:r>
            <a:r>
              <a:rPr lang="fr-FR" sz="2400" b="0" strike="noStrike" cap="all" spc="-1" dirty="0">
                <a:solidFill>
                  <a:srgbClr val="308087"/>
                </a:solidFill>
                <a:uFill>
                  <a:solidFill>
                    <a:srgbClr val="FFFFFF"/>
                  </a:solidFill>
                </a:uFill>
                <a:latin typeface="Times New Roman"/>
                <a:ea typeface="ヒラギノ角ゴ Pro W3"/>
              </a:rPr>
              <a:t>les données DE </a:t>
            </a:r>
            <a:r>
              <a:rPr lang="fr-FR" sz="2400" b="0" strike="noStrike" cap="all" spc="-1" dirty="0" err="1" smtClean="0">
                <a:solidFill>
                  <a:srgbClr val="308087"/>
                </a:solidFill>
                <a:uFill>
                  <a:solidFill>
                    <a:srgbClr val="FFFFFF"/>
                  </a:solidFill>
                </a:uFill>
                <a:latin typeface="Times New Roman"/>
                <a:ea typeface="ヒラギノ角ゴ Pro W3"/>
              </a:rPr>
              <a:t>paYe</a:t>
            </a:r>
            <a:r>
              <a:rPr lang="fr-FR" sz="2400" b="0" strike="noStrike" cap="all" spc="-1" dirty="0" smtClean="0">
                <a:solidFill>
                  <a:srgbClr val="308087"/>
                </a:solidFill>
                <a:uFill>
                  <a:solidFill>
                    <a:srgbClr val="FFFFFF"/>
                  </a:solidFill>
                </a:uFill>
                <a:latin typeface="Times New Roman"/>
                <a:ea typeface="ヒラギノ角ゴ Pro W3"/>
              </a:rPr>
              <a:t> </a:t>
            </a:r>
            <a:r>
              <a:rPr lang="fr-FR" sz="2400" b="0" strike="noStrike" cap="all" spc="-1" dirty="0">
                <a:solidFill>
                  <a:srgbClr val="308087"/>
                </a:solidFill>
                <a:uFill>
                  <a:solidFill>
                    <a:srgbClr val="FFFFFF"/>
                  </a:solidFill>
                </a:uFill>
                <a:latin typeface="Times New Roman"/>
                <a:ea typeface="ヒラギノ角ゴ Pro W3"/>
              </a:rPr>
              <a:t>à analyser</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42" name="CustomShape 5"/>
          <p:cNvSpPr/>
          <p:nvPr/>
        </p:nvSpPr>
        <p:spPr>
          <a:xfrm>
            <a:off x="6220834" y="1889067"/>
            <a:ext cx="2230896"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 Sélectionner le dossier des </a:t>
            </a:r>
            <a:r>
              <a:rPr lang="fr-FR" sz="1800" b="0" strike="noStrike" spc="-1" dirty="0" smtClean="0">
                <a:solidFill>
                  <a:srgbClr val="000000"/>
                </a:solidFill>
                <a:uFill>
                  <a:solidFill>
                    <a:srgbClr val="FFFFFF"/>
                  </a:solidFill>
                </a:uFill>
                <a:latin typeface="Arial"/>
                <a:ea typeface="DejaVu Sans"/>
              </a:rPr>
              <a:t>payes</a:t>
            </a:r>
            <a:r>
              <a:rPr lang="fr-FR" sz="1800" b="0" strike="noStrike" spc="-1" dirty="0">
                <a:solidFill>
                  <a:srgbClr val="000000"/>
                </a:solidFill>
                <a:uFill>
                  <a:solidFill>
                    <a:srgbClr val="FFFFFF"/>
                  </a:solidFill>
                </a:uFill>
                <a:latin typeface="Arial"/>
                <a:ea typeface="DejaVu Sans"/>
              </a:rPr>
              <a:t>. </a:t>
            </a:r>
            <a:endParaRPr lang="fr-FR" sz="1800" b="0" strike="noStrike" spc="-1" dirty="0">
              <a:solidFill>
                <a:srgbClr val="000000"/>
              </a:solidFill>
              <a:uFill>
                <a:solidFill>
                  <a:srgbClr val="FFFFFF"/>
                </a:solidFill>
              </a:uFill>
              <a:latin typeface="Arial"/>
            </a:endParaRPr>
          </a:p>
        </p:txBody>
      </p:sp>
      <p:sp>
        <p:nvSpPr>
          <p:cNvPr id="243" name="CustomShape 6"/>
          <p:cNvSpPr/>
          <p:nvPr/>
        </p:nvSpPr>
        <p:spPr>
          <a:xfrm>
            <a:off x="4185720" y="2925000"/>
            <a:ext cx="4538520" cy="430560"/>
          </a:xfrm>
          <a:prstGeom prst="rect">
            <a:avLst/>
          </a:prstGeom>
          <a:noFill/>
          <a:ln>
            <a:noFill/>
          </a:ln>
        </p:spPr>
        <p:style>
          <a:lnRef idx="0">
            <a:scrgbClr r="0" g="0" b="0"/>
          </a:lnRef>
          <a:fillRef idx="0">
            <a:scrgbClr r="0" g="0" b="0"/>
          </a:fillRef>
          <a:effectRef idx="0">
            <a:scrgbClr r="0" g="0" b="0"/>
          </a:effectRef>
          <a:fontRef idx="minor"/>
        </p:style>
      </p:sp>
      <p:sp>
        <p:nvSpPr>
          <p:cNvPr id="246" name="CustomShape 7"/>
          <p:cNvSpPr/>
          <p:nvPr/>
        </p:nvSpPr>
        <p:spPr>
          <a:xfrm rot="21585000" flipH="1">
            <a:off x="1870943" y="3331746"/>
            <a:ext cx="1007280" cy="43128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247" name="CustomShape 8"/>
          <p:cNvSpPr/>
          <p:nvPr/>
        </p:nvSpPr>
        <p:spPr>
          <a:xfrm flipH="1">
            <a:off x="2879160" y="3107154"/>
            <a:ext cx="1609436" cy="402104"/>
          </a:xfrm>
          <a:custGeom>
            <a:avLst/>
            <a:gdLst/>
            <a:ahLst/>
            <a:cxnLst/>
            <a:rect l="l" t="t" r="r" b="b"/>
            <a:pathLst>
              <a:path w="21600" h="21600">
                <a:moveTo>
                  <a:pt x="0" y="0"/>
                </a:moveTo>
                <a:lnTo>
                  <a:pt x="21600" y="21600"/>
                </a:lnTo>
              </a:path>
            </a:pathLst>
          </a:custGeom>
          <a:ln>
            <a:tailEnd type="arrow" w="med" len="med"/>
          </a:ln>
        </p:spPr>
        <p:style>
          <a:lnRef idx="1">
            <a:schemeClr val="accent2"/>
          </a:lnRef>
          <a:fillRef idx="0">
            <a:schemeClr val="accent2"/>
          </a:fillRef>
          <a:effectRef idx="0">
            <a:schemeClr val="accent2"/>
          </a:effectRef>
          <a:fontRef idx="minor">
            <a:schemeClr val="tx1"/>
          </a:fontRef>
        </p:style>
      </p:sp>
      <p:sp>
        <p:nvSpPr>
          <p:cNvPr id="248" name="CustomShape 9"/>
          <p:cNvSpPr/>
          <p:nvPr/>
        </p:nvSpPr>
        <p:spPr>
          <a:xfrm>
            <a:off x="4547792" y="2541385"/>
            <a:ext cx="1673042"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2. Cliquer sur l’icône d’importation pour importer les fichiers et extraire les données</a:t>
            </a:r>
            <a:endParaRPr lang="fr-FR" sz="1800" b="0" strike="noStrike" spc="-1" dirty="0">
              <a:solidFill>
                <a:srgbClr val="000000"/>
              </a:solidFill>
              <a:uFill>
                <a:solidFill>
                  <a:srgbClr val="FFFFFF"/>
                </a:solidFill>
              </a:uFill>
              <a:latin typeface="Arial"/>
            </a:endParaRPr>
          </a:p>
        </p:txBody>
      </p:sp>
      <p:sp>
        <p:nvSpPr>
          <p:cNvPr id="4" name="Espace réservé du pied de page 3"/>
          <p:cNvSpPr>
            <a:spLocks noGrp="1"/>
          </p:cNvSpPr>
          <p:nvPr>
            <p:ph type="ftr" sz="quarter" idx="11"/>
          </p:nvPr>
        </p:nvSpPr>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20</a:t>
            </a:fld>
            <a:endParaRPr lang="fr-FR"/>
          </a:p>
        </p:txBody>
      </p:sp>
      <p:sp>
        <p:nvSpPr>
          <p:cNvPr id="2" name="Rectangle 1"/>
          <p:cNvSpPr/>
          <p:nvPr/>
        </p:nvSpPr>
        <p:spPr>
          <a:xfrm>
            <a:off x="608950" y="4936212"/>
            <a:ext cx="8051379" cy="923330"/>
          </a:xfrm>
          <a:prstGeom prst="rect">
            <a:avLst/>
          </a:prstGeom>
        </p:spPr>
        <p:txBody>
          <a:bodyPr wrap="square">
            <a:spAutoFit/>
          </a:bodyPr>
          <a:lstStyle/>
          <a:p>
            <a:pPr algn="just">
              <a:lnSpc>
                <a:spcPct val="100000"/>
              </a:lnSpc>
            </a:pPr>
            <a:r>
              <a:rPr lang="fr-FR" b="1" spc="-1" dirty="0">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 clé sont alors automatiquement importées.</a:t>
            </a:r>
          </a:p>
        </p:txBody>
      </p:sp>
      <p:sp>
        <p:nvSpPr>
          <p:cNvPr id="15" name="CustomShape 8"/>
          <p:cNvSpPr/>
          <p:nvPr/>
        </p:nvSpPr>
        <p:spPr>
          <a:xfrm flipH="1" flipV="1">
            <a:off x="2182482" y="1886679"/>
            <a:ext cx="3932568" cy="240521"/>
          </a:xfrm>
          <a:custGeom>
            <a:avLst/>
            <a:gdLst/>
            <a:ahLst/>
            <a:cxnLst/>
            <a:rect l="l" t="t" r="r" b="b"/>
            <a:pathLst>
              <a:path w="21600" h="21600">
                <a:moveTo>
                  <a:pt x="0" y="0"/>
                </a:moveTo>
                <a:lnTo>
                  <a:pt x="21600" y="21600"/>
                </a:lnTo>
              </a:path>
            </a:pathLst>
          </a:custGeom>
          <a:ln>
            <a:tailEnd type="arrow" w="med" len="med"/>
          </a:ln>
        </p:spPr>
        <p:style>
          <a:lnRef idx="1">
            <a:schemeClr val="accent2"/>
          </a:lnRef>
          <a:fillRef idx="0">
            <a:schemeClr val="accent2"/>
          </a:fillRef>
          <a:effectRef idx="0">
            <a:schemeClr val="accent2"/>
          </a:effectRef>
          <a:fontRef idx="minor">
            <a:schemeClr val="tx1"/>
          </a:fontRef>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221040" y="1772640"/>
            <a:ext cx="8475840" cy="341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50"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5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52" name="CustomShape 4"/>
          <p:cNvSpPr/>
          <p:nvPr/>
        </p:nvSpPr>
        <p:spPr>
          <a:xfrm>
            <a:off x="199080" y="296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ONGLETS D’IMPORTATION</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53" name="CustomShape 5"/>
          <p:cNvSpPr/>
          <p:nvPr/>
        </p:nvSpPr>
        <p:spPr>
          <a:xfrm>
            <a:off x="302040" y="944280"/>
            <a:ext cx="8788320" cy="34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dirty="0">
                <a:solidFill>
                  <a:srgbClr val="000000"/>
                </a:solidFill>
                <a:uFill>
                  <a:solidFill>
                    <a:srgbClr val="FFFFFF"/>
                  </a:solidFill>
                </a:uFill>
                <a:latin typeface="Arial"/>
                <a:ea typeface="DejaVu Sans"/>
              </a:rPr>
              <a:t>Résultat de </a:t>
            </a:r>
            <a:r>
              <a:rPr lang="fr-FR" sz="2400" b="0" strike="noStrike" spc="-1" dirty="0" smtClean="0">
                <a:solidFill>
                  <a:srgbClr val="000000"/>
                </a:solidFill>
                <a:uFill>
                  <a:solidFill>
                    <a:srgbClr val="FFFFFF"/>
                  </a:solidFill>
                </a:uFill>
                <a:latin typeface="Arial"/>
                <a:ea typeface="DejaVu Sans"/>
              </a:rPr>
              <a:t>l’importation des données XHL</a:t>
            </a:r>
            <a:endParaRPr lang="fr-FR" sz="1800" b="0" strike="noStrike" spc="-1" dirty="0">
              <a:solidFill>
                <a:srgbClr val="000000"/>
              </a:solidFill>
              <a:uFill>
                <a:solidFill>
                  <a:srgbClr val="FFFFFF"/>
                </a:solidFill>
              </a:uFill>
              <a:latin typeface="Arial"/>
            </a:endParaRPr>
          </a:p>
        </p:txBody>
      </p:sp>
      <p:sp>
        <p:nvSpPr>
          <p:cNvPr id="255" name="CustomShape 6"/>
          <p:cNvSpPr/>
          <p:nvPr/>
        </p:nvSpPr>
        <p:spPr>
          <a:xfrm>
            <a:off x="221040" y="5193000"/>
            <a:ext cx="886932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L’importation des données est réalisée par année pour le budget principal et les </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DejaVu Sans"/>
              </a:rPr>
              <a:t>budgets annexes.</a:t>
            </a: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21</a:t>
            </a:fld>
            <a:endParaRPr lang="fr-FR"/>
          </a:p>
        </p:txBody>
      </p:sp>
      <p:pic>
        <p:nvPicPr>
          <p:cNvPr id="2" name="Image 1"/>
          <p:cNvPicPr>
            <a:picLocks noChangeAspect="1"/>
          </p:cNvPicPr>
          <p:nvPr/>
        </p:nvPicPr>
        <p:blipFill rotWithShape="1">
          <a:blip r:embed="rId2"/>
          <a:srcRect r="49443" b="61935"/>
          <a:stretch/>
        </p:blipFill>
        <p:spPr>
          <a:xfrm>
            <a:off x="703767" y="1430724"/>
            <a:ext cx="7881905" cy="3536382"/>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22</a:t>
            </a:fld>
            <a:endParaRPr lang="fr-FR"/>
          </a:p>
        </p:txBody>
      </p:sp>
      <p:pic>
        <p:nvPicPr>
          <p:cNvPr id="4" name="Image 3"/>
          <p:cNvPicPr>
            <a:picLocks noChangeAspect="1"/>
          </p:cNvPicPr>
          <p:nvPr/>
        </p:nvPicPr>
        <p:blipFill rotWithShape="1">
          <a:blip r:embed="rId2"/>
          <a:srcRect l="22296" t="10417" r="51171" b="61198"/>
          <a:stretch/>
        </p:blipFill>
        <p:spPr>
          <a:xfrm>
            <a:off x="5638169" y="1148239"/>
            <a:ext cx="3452191" cy="2076450"/>
          </a:xfrm>
          <a:prstGeom prst="rect">
            <a:avLst/>
          </a:prstGeom>
        </p:spPr>
      </p:pic>
      <p:sp>
        <p:nvSpPr>
          <p:cNvPr id="5" name="CustomShape 4"/>
          <p:cNvSpPr/>
          <p:nvPr/>
        </p:nvSpPr>
        <p:spPr>
          <a:xfrm>
            <a:off x="199080" y="296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L’</a:t>
            </a:r>
            <a:r>
              <a:rPr lang="fr-FR" sz="2400" b="0" strike="noStrike" cap="all" spc="-1" dirty="0" smtClean="0">
                <a:solidFill>
                  <a:srgbClr val="308087"/>
                </a:solidFill>
                <a:uFill>
                  <a:solidFill>
                    <a:srgbClr val="FFFFFF"/>
                  </a:solidFill>
                </a:uFill>
                <a:latin typeface="Times New Roman"/>
                <a:ea typeface="ヒラギノ角ゴ Pro W3"/>
              </a:rPr>
              <a:t>Affichage des données natives XML </a:t>
            </a:r>
            <a:endParaRPr lang="fr-FR" sz="1800" b="0" strike="noStrike" spc="-1" dirty="0" smtClean="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6" name="ZoneTexte 5"/>
          <p:cNvSpPr txBox="1"/>
          <p:nvPr/>
        </p:nvSpPr>
        <p:spPr>
          <a:xfrm>
            <a:off x="199081" y="1447800"/>
            <a:ext cx="5439088" cy="2031325"/>
          </a:xfrm>
          <a:prstGeom prst="rect">
            <a:avLst/>
          </a:prstGeom>
          <a:noFill/>
        </p:spPr>
        <p:txBody>
          <a:bodyPr wrap="square" rtlCol="0">
            <a:spAutoFit/>
          </a:bodyPr>
          <a:lstStyle/>
          <a:p>
            <a:pPr algn="just"/>
            <a:r>
              <a:rPr lang="fr-FR" dirty="0" smtClean="0"/>
              <a:t>Les données de paye au format XHL/XML  peuvent être affichées dans leur format natif.</a:t>
            </a:r>
          </a:p>
          <a:p>
            <a:pPr algn="just"/>
            <a:r>
              <a:rPr lang="fr-FR" dirty="0" smtClean="0"/>
              <a:t>Sélectionner le fichier à afficher dans l’onglet central, puis clic droit et clic sur  l’option </a:t>
            </a:r>
          </a:p>
          <a:p>
            <a:pPr algn="just"/>
            <a:r>
              <a:rPr lang="fr-FR" b="1" dirty="0" smtClean="0"/>
              <a:t>Afficher le code XML</a:t>
            </a:r>
          </a:p>
          <a:p>
            <a:pPr algn="just"/>
            <a:endParaRPr lang="fr-FR" b="1" dirty="0"/>
          </a:p>
          <a:p>
            <a:pPr algn="just"/>
            <a:endParaRPr lang="fr-FR" b="1" dirty="0" smtClean="0"/>
          </a:p>
        </p:txBody>
      </p:sp>
      <p:sp>
        <p:nvSpPr>
          <p:cNvPr id="7" name="ZoneTexte 6"/>
          <p:cNvSpPr txBox="1"/>
          <p:nvPr/>
        </p:nvSpPr>
        <p:spPr>
          <a:xfrm>
            <a:off x="199080" y="3217030"/>
            <a:ext cx="8891280" cy="3139321"/>
          </a:xfrm>
          <a:prstGeom prst="rect">
            <a:avLst/>
          </a:prstGeom>
          <a:noFill/>
        </p:spPr>
        <p:txBody>
          <a:bodyPr wrap="square" rtlCol="0">
            <a:spAutoFit/>
          </a:bodyPr>
          <a:lstStyle/>
          <a:p>
            <a:pPr algn="just"/>
            <a:endParaRPr lang="fr-FR" b="1" dirty="0"/>
          </a:p>
          <a:p>
            <a:pPr algn="just"/>
            <a:r>
              <a:rPr lang="fr-FR" dirty="0"/>
              <a:t>Un éditeur de texte s’ouvre alors avec les données. </a:t>
            </a:r>
          </a:p>
          <a:p>
            <a:pPr algn="just"/>
            <a:endParaRPr lang="fr-FR" dirty="0"/>
          </a:p>
          <a:p>
            <a:pPr algn="just"/>
            <a:r>
              <a:rPr lang="fr-FR" dirty="0"/>
              <a:t>Pour aller à une ligne donnée du fichier, utiliser le raccourci clavier Ctrl + G et rentrer le numéro de ligne dans le dialogue.</a:t>
            </a:r>
          </a:p>
          <a:p>
            <a:endParaRPr lang="fr-FR" dirty="0" smtClean="0"/>
          </a:p>
          <a:p>
            <a:pPr algn="just"/>
            <a:r>
              <a:rPr lang="fr-FR" dirty="0"/>
              <a:t>Voir le site </a:t>
            </a:r>
            <a:r>
              <a:rPr lang="fr-FR" dirty="0" err="1"/>
              <a:t>Xemelios</a:t>
            </a:r>
            <a:r>
              <a:rPr lang="fr-FR" dirty="0"/>
              <a:t> de la DGFIP pour l’interprétation des balises, </a:t>
            </a:r>
            <a:r>
              <a:rPr lang="fr-FR" dirty="0" smtClean="0"/>
              <a:t>ou utiliser le menu</a:t>
            </a:r>
          </a:p>
          <a:p>
            <a:pPr algn="just"/>
            <a:r>
              <a:rPr lang="fr-FR" b="1" dirty="0" smtClean="0"/>
              <a:t> Aide </a:t>
            </a:r>
            <a:r>
              <a:rPr lang="fr-FR" dirty="0" smtClean="0"/>
              <a:t>&gt; Aide de l’interface graphique </a:t>
            </a:r>
            <a:r>
              <a:rPr lang="fr-FR" dirty="0" err="1" smtClean="0"/>
              <a:t>Altaïr</a:t>
            </a:r>
            <a:r>
              <a:rPr lang="fr-FR" dirty="0" smtClean="0"/>
              <a:t> et </a:t>
            </a:r>
            <a:r>
              <a:rPr lang="fr-FR" dirty="0"/>
              <a:t>suivre le lien dans la rubrique </a:t>
            </a:r>
            <a:endParaRPr lang="fr-FR" dirty="0" smtClean="0"/>
          </a:p>
          <a:p>
            <a:pPr algn="just"/>
            <a:r>
              <a:rPr lang="fr-FR" dirty="0" smtClean="0"/>
              <a:t>«</a:t>
            </a:r>
            <a:r>
              <a:rPr lang="fr-FR" dirty="0"/>
              <a:t> Le Schéma XML </a:t>
            </a:r>
            <a:r>
              <a:rPr lang="fr-FR" dirty="0" smtClean="0"/>
              <a:t>».</a:t>
            </a:r>
          </a:p>
          <a:p>
            <a:endParaRPr lang="fr-FR" dirty="0"/>
          </a:p>
          <a:p>
            <a:endParaRPr lang="fr-FR" dirty="0"/>
          </a:p>
        </p:txBody>
      </p:sp>
    </p:spTree>
    <p:extLst>
      <p:ext uri="{BB962C8B-B14F-4D97-AF65-F5344CB8AC3E}">
        <p14:creationId xmlns:p14="http://schemas.microsoft.com/office/powerpoint/2010/main" val="51335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23</a:t>
            </a:fld>
            <a:endParaRPr lang="fr-FR"/>
          </a:p>
        </p:txBody>
      </p:sp>
      <p:grpSp>
        <p:nvGrpSpPr>
          <p:cNvPr id="26" name="Groupe 25"/>
          <p:cNvGrpSpPr/>
          <p:nvPr/>
        </p:nvGrpSpPr>
        <p:grpSpPr>
          <a:xfrm>
            <a:off x="197520" y="748402"/>
            <a:ext cx="8317830" cy="5973074"/>
            <a:chOff x="197520" y="748402"/>
            <a:chExt cx="8317830" cy="5973074"/>
          </a:xfrm>
        </p:grpSpPr>
        <p:pic>
          <p:nvPicPr>
            <p:cNvPr id="5" name="Image 4"/>
            <p:cNvPicPr>
              <a:picLocks noChangeAspect="1"/>
            </p:cNvPicPr>
            <p:nvPr/>
          </p:nvPicPr>
          <p:blipFill rotWithShape="1">
            <a:blip r:embed="rId2"/>
            <a:srcRect l="18121" t="9672" r="31454" b="4613"/>
            <a:stretch/>
          </p:blipFill>
          <p:spPr>
            <a:xfrm>
              <a:off x="197520" y="748402"/>
              <a:ext cx="6145223" cy="5973074"/>
            </a:xfrm>
            <a:prstGeom prst="rect">
              <a:avLst/>
            </a:prstGeom>
          </p:spPr>
        </p:pic>
        <p:grpSp>
          <p:nvGrpSpPr>
            <p:cNvPr id="25" name="Groupe 24"/>
            <p:cNvGrpSpPr/>
            <p:nvPr/>
          </p:nvGrpSpPr>
          <p:grpSpPr>
            <a:xfrm>
              <a:off x="759342" y="1052623"/>
              <a:ext cx="7756008" cy="4614052"/>
              <a:chOff x="759342" y="1052623"/>
              <a:chExt cx="7756008" cy="4614052"/>
            </a:xfrm>
          </p:grpSpPr>
          <p:sp>
            <p:nvSpPr>
              <p:cNvPr id="6" name="ZoneTexte 5"/>
              <p:cNvSpPr txBox="1"/>
              <p:nvPr/>
            </p:nvSpPr>
            <p:spPr>
              <a:xfrm>
                <a:off x="6570921" y="1052623"/>
                <a:ext cx="1944429" cy="369332"/>
              </a:xfrm>
              <a:prstGeom prst="rect">
                <a:avLst/>
              </a:prstGeom>
              <a:noFill/>
            </p:spPr>
            <p:txBody>
              <a:bodyPr wrap="square" rtlCol="0">
                <a:spAutoFit/>
              </a:bodyPr>
              <a:lstStyle/>
              <a:p>
                <a:r>
                  <a:rPr lang="fr-FR" dirty="0" smtClean="0"/>
                  <a:t>En-tête XML</a:t>
                </a:r>
                <a:endParaRPr lang="fr-FR" dirty="0"/>
              </a:p>
            </p:txBody>
          </p:sp>
          <p:sp>
            <p:nvSpPr>
              <p:cNvPr id="7" name="ZoneTexte 6"/>
              <p:cNvSpPr txBox="1"/>
              <p:nvPr/>
            </p:nvSpPr>
            <p:spPr>
              <a:xfrm>
                <a:off x="6570921" y="1993089"/>
                <a:ext cx="1944429" cy="369332"/>
              </a:xfrm>
              <a:prstGeom prst="rect">
                <a:avLst/>
              </a:prstGeom>
              <a:noFill/>
            </p:spPr>
            <p:txBody>
              <a:bodyPr wrap="square" rtlCol="0">
                <a:spAutoFit/>
              </a:bodyPr>
              <a:lstStyle/>
              <a:p>
                <a:r>
                  <a:rPr lang="fr-FR" dirty="0" smtClean="0"/>
                  <a:t>Année, Mois</a:t>
                </a:r>
                <a:endParaRPr lang="fr-FR" dirty="0"/>
              </a:p>
            </p:txBody>
          </p:sp>
          <p:sp>
            <p:nvSpPr>
              <p:cNvPr id="8" name="ZoneTexte 7"/>
              <p:cNvSpPr txBox="1"/>
              <p:nvPr/>
            </p:nvSpPr>
            <p:spPr>
              <a:xfrm>
                <a:off x="6570920" y="2741952"/>
                <a:ext cx="1944429" cy="923330"/>
              </a:xfrm>
              <a:prstGeom prst="rect">
                <a:avLst/>
              </a:prstGeom>
              <a:noFill/>
            </p:spPr>
            <p:txBody>
              <a:bodyPr wrap="square" rtlCol="0">
                <a:spAutoFit/>
              </a:bodyPr>
              <a:lstStyle/>
              <a:p>
                <a:r>
                  <a:rPr lang="fr-FR" dirty="0" smtClean="0"/>
                  <a:t>Budget, Employeur, </a:t>
                </a:r>
              </a:p>
              <a:p>
                <a:r>
                  <a:rPr lang="fr-FR" dirty="0" smtClean="0"/>
                  <a:t>Siret</a:t>
                </a:r>
                <a:endParaRPr lang="fr-FR" dirty="0"/>
              </a:p>
            </p:txBody>
          </p:sp>
          <p:sp>
            <p:nvSpPr>
              <p:cNvPr id="9" name="ZoneTexte 8"/>
              <p:cNvSpPr txBox="1"/>
              <p:nvPr/>
            </p:nvSpPr>
            <p:spPr>
              <a:xfrm>
                <a:off x="6570920" y="5020344"/>
                <a:ext cx="1944429" cy="646331"/>
              </a:xfrm>
              <a:prstGeom prst="rect">
                <a:avLst/>
              </a:prstGeom>
              <a:noFill/>
            </p:spPr>
            <p:txBody>
              <a:bodyPr wrap="square" rtlCol="0">
                <a:spAutoFit/>
              </a:bodyPr>
              <a:lstStyle/>
              <a:p>
                <a:r>
                  <a:rPr lang="fr-FR" dirty="0" smtClean="0"/>
                  <a:t>Début des payes</a:t>
                </a:r>
              </a:p>
              <a:p>
                <a:endParaRPr lang="fr-FR" dirty="0"/>
              </a:p>
            </p:txBody>
          </p:sp>
          <p:cxnSp>
            <p:nvCxnSpPr>
              <p:cNvPr id="11" name="Connecteur droit avec flèche 10"/>
              <p:cNvCxnSpPr/>
              <p:nvPr/>
            </p:nvCxnSpPr>
            <p:spPr>
              <a:xfrm flipH="1" flipV="1">
                <a:off x="2070576" y="5241851"/>
                <a:ext cx="4427130" cy="1063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eur droit avec flèche 14"/>
              <p:cNvCxnSpPr/>
              <p:nvPr/>
            </p:nvCxnSpPr>
            <p:spPr>
              <a:xfrm flipH="1" flipV="1">
                <a:off x="1862691" y="3027575"/>
                <a:ext cx="4708229" cy="2040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Connecteur droit avec flèche 18"/>
              <p:cNvCxnSpPr>
                <a:stCxn id="7" idx="1"/>
              </p:cNvCxnSpPr>
              <p:nvPr/>
            </p:nvCxnSpPr>
            <p:spPr>
              <a:xfrm flipH="1">
                <a:off x="2296633" y="2177755"/>
                <a:ext cx="427428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Ellipse 19"/>
              <p:cNvSpPr/>
              <p:nvPr/>
            </p:nvSpPr>
            <p:spPr>
              <a:xfrm>
                <a:off x="759342" y="2011547"/>
                <a:ext cx="657978" cy="40399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Ellipse 20"/>
              <p:cNvSpPr/>
              <p:nvPr/>
            </p:nvSpPr>
            <p:spPr>
              <a:xfrm>
                <a:off x="797441" y="2953420"/>
                <a:ext cx="1010094" cy="23287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Ellipse 21"/>
              <p:cNvSpPr/>
              <p:nvPr/>
            </p:nvSpPr>
            <p:spPr>
              <a:xfrm>
                <a:off x="797441" y="5094490"/>
                <a:ext cx="1233377" cy="31598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grpSp>
      <p:sp>
        <p:nvSpPr>
          <p:cNvPr id="24" name="CustomShape 4"/>
          <p:cNvSpPr/>
          <p:nvPr/>
        </p:nvSpPr>
        <p:spPr>
          <a:xfrm>
            <a:off x="197520" y="32430"/>
            <a:ext cx="8891279" cy="49949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L’</a:t>
            </a:r>
            <a:r>
              <a:rPr lang="fr-FR" sz="2400" b="0" strike="noStrike" cap="all" spc="-1" dirty="0" smtClean="0">
                <a:solidFill>
                  <a:srgbClr val="308087"/>
                </a:solidFill>
                <a:uFill>
                  <a:solidFill>
                    <a:srgbClr val="FFFFFF"/>
                  </a:solidFill>
                </a:uFill>
                <a:latin typeface="Times New Roman"/>
                <a:ea typeface="ヒラギノ角ゴ Pro W3"/>
              </a:rPr>
              <a:t>Affichage des données natives XML </a:t>
            </a:r>
            <a:endParaRPr lang="fr-FR" sz="1800" b="0" strike="noStrike" spc="-1" dirty="0" smtClean="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577637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24</a:t>
            </a:fld>
            <a:endParaRPr lang="fr-FR"/>
          </a:p>
        </p:txBody>
      </p:sp>
      <p:sp>
        <p:nvSpPr>
          <p:cNvPr id="4" name="CustomShape 4"/>
          <p:cNvSpPr/>
          <p:nvPr/>
        </p:nvSpPr>
        <p:spPr>
          <a:xfrm>
            <a:off x="197520" y="32430"/>
            <a:ext cx="8891279" cy="49949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L’</a:t>
            </a:r>
            <a:r>
              <a:rPr lang="fr-FR" sz="2400" b="0" strike="noStrike" cap="all" spc="-1" dirty="0" smtClean="0">
                <a:solidFill>
                  <a:srgbClr val="308087"/>
                </a:solidFill>
                <a:uFill>
                  <a:solidFill>
                    <a:srgbClr val="FFFFFF"/>
                  </a:solidFill>
                </a:uFill>
                <a:latin typeface="Times New Roman"/>
                <a:ea typeface="ヒラギノ角ゴ Pro W3"/>
              </a:rPr>
              <a:t>Affichage des données natives XML </a:t>
            </a:r>
            <a:endParaRPr lang="fr-FR" sz="1800" b="0" strike="noStrike" spc="-1" dirty="0" smtClean="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5" name="Image 4"/>
          <p:cNvPicPr>
            <a:picLocks noChangeAspect="1"/>
          </p:cNvPicPr>
          <p:nvPr/>
        </p:nvPicPr>
        <p:blipFill rotWithShape="1">
          <a:blip r:embed="rId2"/>
          <a:srcRect l="23213" t="13442" r="46639" b="10764"/>
          <a:stretch/>
        </p:blipFill>
        <p:spPr>
          <a:xfrm>
            <a:off x="1086677" y="754742"/>
            <a:ext cx="3922645" cy="5544457"/>
          </a:xfrm>
          <a:prstGeom prst="rect">
            <a:avLst/>
          </a:prstGeom>
        </p:spPr>
      </p:pic>
      <p:sp>
        <p:nvSpPr>
          <p:cNvPr id="6" name="Rectangle 5"/>
          <p:cNvSpPr/>
          <p:nvPr/>
        </p:nvSpPr>
        <p:spPr>
          <a:xfrm>
            <a:off x="990600" y="2026920"/>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1158240" y="2506980"/>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ectangle 7"/>
          <p:cNvSpPr/>
          <p:nvPr/>
        </p:nvSpPr>
        <p:spPr>
          <a:xfrm>
            <a:off x="967740" y="3321958"/>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Rectangle 8"/>
          <p:cNvSpPr/>
          <p:nvPr/>
        </p:nvSpPr>
        <p:spPr>
          <a:xfrm>
            <a:off x="967740" y="2506980"/>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0" name="Rectangle 9"/>
          <p:cNvSpPr/>
          <p:nvPr/>
        </p:nvSpPr>
        <p:spPr>
          <a:xfrm>
            <a:off x="990600" y="3652535"/>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5" name="Rectangle 14"/>
          <p:cNvSpPr/>
          <p:nvPr/>
        </p:nvSpPr>
        <p:spPr>
          <a:xfrm>
            <a:off x="1325880" y="3528060"/>
            <a:ext cx="1066800" cy="1295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41" name="Groupe 40"/>
          <p:cNvGrpSpPr/>
          <p:nvPr/>
        </p:nvGrpSpPr>
        <p:grpSpPr>
          <a:xfrm>
            <a:off x="990600" y="647502"/>
            <a:ext cx="7152033" cy="5300584"/>
            <a:chOff x="990600" y="647502"/>
            <a:chExt cx="7152033" cy="5300584"/>
          </a:xfrm>
        </p:grpSpPr>
        <p:sp>
          <p:nvSpPr>
            <p:cNvPr id="11" name="ZoneTexte 10"/>
            <p:cNvSpPr txBox="1"/>
            <p:nvPr/>
          </p:nvSpPr>
          <p:spPr>
            <a:xfrm>
              <a:off x="5509260" y="726822"/>
              <a:ext cx="2491740" cy="338554"/>
            </a:xfrm>
            <a:prstGeom prst="rect">
              <a:avLst/>
            </a:prstGeom>
            <a:noFill/>
          </p:spPr>
          <p:txBody>
            <a:bodyPr wrap="square" rtlCol="0">
              <a:spAutoFit/>
            </a:bodyPr>
            <a:lstStyle/>
            <a:p>
              <a:r>
                <a:rPr lang="fr-FR" sz="1600" dirty="0" smtClean="0"/>
                <a:t>Début du bulletin de paye</a:t>
              </a:r>
              <a:endParaRPr lang="fr-FR" sz="1600" dirty="0"/>
            </a:p>
          </p:txBody>
        </p:sp>
        <p:sp>
          <p:nvSpPr>
            <p:cNvPr id="12" name="ZoneTexte 11"/>
            <p:cNvSpPr txBox="1"/>
            <p:nvPr/>
          </p:nvSpPr>
          <p:spPr>
            <a:xfrm>
              <a:off x="5475633" y="1249680"/>
              <a:ext cx="2667000" cy="1077218"/>
            </a:xfrm>
            <a:prstGeom prst="rect">
              <a:avLst/>
            </a:prstGeom>
            <a:noFill/>
          </p:spPr>
          <p:txBody>
            <a:bodyPr wrap="square" rtlCol="0">
              <a:spAutoFit/>
            </a:bodyPr>
            <a:lstStyle/>
            <a:p>
              <a:r>
                <a:rPr lang="fr-FR" sz="1600" dirty="0" smtClean="0"/>
                <a:t>Caractéristiques de l’agent : nom, prénom, matricule, statut, grade, échelon, indice…</a:t>
              </a:r>
              <a:endParaRPr lang="fr-FR" sz="1600" dirty="0"/>
            </a:p>
          </p:txBody>
        </p:sp>
        <p:sp>
          <p:nvSpPr>
            <p:cNvPr id="13" name="ZoneTexte 12"/>
            <p:cNvSpPr txBox="1"/>
            <p:nvPr/>
          </p:nvSpPr>
          <p:spPr>
            <a:xfrm>
              <a:off x="6027420" y="3762107"/>
              <a:ext cx="1885950" cy="338554"/>
            </a:xfrm>
            <a:prstGeom prst="rect">
              <a:avLst/>
            </a:prstGeom>
            <a:noFill/>
          </p:spPr>
          <p:txBody>
            <a:bodyPr wrap="square" rtlCol="0">
              <a:spAutoFit/>
            </a:bodyPr>
            <a:lstStyle/>
            <a:p>
              <a:r>
                <a:rPr lang="fr-FR" sz="1600" dirty="0" smtClean="0"/>
                <a:t>Service, NBI, quotité</a:t>
              </a:r>
              <a:endParaRPr lang="fr-FR" sz="1600" dirty="0"/>
            </a:p>
          </p:txBody>
        </p:sp>
        <p:sp>
          <p:nvSpPr>
            <p:cNvPr id="14" name="ZoneTexte 13"/>
            <p:cNvSpPr txBox="1"/>
            <p:nvPr/>
          </p:nvSpPr>
          <p:spPr>
            <a:xfrm>
              <a:off x="6164580" y="4329380"/>
              <a:ext cx="1798320" cy="1323439"/>
            </a:xfrm>
            <a:prstGeom prst="rect">
              <a:avLst/>
            </a:prstGeom>
            <a:noFill/>
          </p:spPr>
          <p:txBody>
            <a:bodyPr wrap="square" rtlCol="0">
              <a:spAutoFit/>
            </a:bodyPr>
            <a:lstStyle/>
            <a:p>
              <a:r>
                <a:rPr lang="fr-FR" sz="1600" dirty="0" smtClean="0"/>
                <a:t>Début des lignes de paye : Traitement, Indemnités, Cotisations…</a:t>
              </a:r>
              <a:endParaRPr lang="fr-FR" sz="1600" dirty="0"/>
            </a:p>
          </p:txBody>
        </p:sp>
        <p:cxnSp>
          <p:nvCxnSpPr>
            <p:cNvPr id="19" name="Connecteur droit avec flèche 18"/>
            <p:cNvCxnSpPr>
              <a:stCxn id="12" idx="1"/>
            </p:cNvCxnSpPr>
            <p:nvPr/>
          </p:nvCxnSpPr>
          <p:spPr>
            <a:xfrm flipH="1">
              <a:off x="3890756" y="1788289"/>
              <a:ext cx="158487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Connecteur droit avec flèche 21"/>
            <p:cNvCxnSpPr/>
            <p:nvPr/>
          </p:nvCxnSpPr>
          <p:spPr>
            <a:xfrm flipH="1">
              <a:off x="4683195" y="3931384"/>
              <a:ext cx="13281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Connecteur droit avec flèche 24"/>
            <p:cNvCxnSpPr/>
            <p:nvPr/>
          </p:nvCxnSpPr>
          <p:spPr>
            <a:xfrm flipH="1">
              <a:off x="2543175" y="4914900"/>
              <a:ext cx="3571875" cy="95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Ellipse 25"/>
            <p:cNvSpPr/>
            <p:nvPr/>
          </p:nvSpPr>
          <p:spPr>
            <a:xfrm>
              <a:off x="1325880" y="4748055"/>
              <a:ext cx="1217295" cy="2430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1158239" y="3602501"/>
              <a:ext cx="1384935" cy="626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a:off x="1240154" y="927085"/>
              <a:ext cx="855345" cy="16038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990600" y="647502"/>
              <a:ext cx="2038350" cy="27958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avec flèche 33"/>
            <p:cNvCxnSpPr/>
            <p:nvPr/>
          </p:nvCxnSpPr>
          <p:spPr>
            <a:xfrm flipH="1">
              <a:off x="3042367" y="896099"/>
              <a:ext cx="241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ZoneTexte 35"/>
            <p:cNvSpPr txBox="1"/>
            <p:nvPr/>
          </p:nvSpPr>
          <p:spPr>
            <a:xfrm>
              <a:off x="3940286" y="5363311"/>
              <a:ext cx="1413510" cy="584775"/>
            </a:xfrm>
            <a:prstGeom prst="rect">
              <a:avLst/>
            </a:prstGeom>
            <a:noFill/>
          </p:spPr>
          <p:txBody>
            <a:bodyPr wrap="square" rtlCol="0">
              <a:spAutoFit/>
            </a:bodyPr>
            <a:lstStyle/>
            <a:p>
              <a:r>
                <a:rPr lang="fr-FR" sz="1600" dirty="0" smtClean="0"/>
                <a:t>Libellé et Montant</a:t>
              </a:r>
              <a:endParaRPr lang="fr-FR" sz="1600" dirty="0"/>
            </a:p>
          </p:txBody>
        </p:sp>
        <p:cxnSp>
          <p:nvCxnSpPr>
            <p:cNvPr id="38" name="Connecteur droit avec flèche 37"/>
            <p:cNvCxnSpPr/>
            <p:nvPr/>
          </p:nvCxnSpPr>
          <p:spPr>
            <a:xfrm flipH="1" flipV="1">
              <a:off x="3524250" y="5286375"/>
              <a:ext cx="366506" cy="2952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Connecteur droit avec flèche 39"/>
            <p:cNvCxnSpPr/>
            <p:nvPr/>
          </p:nvCxnSpPr>
          <p:spPr>
            <a:xfrm flipH="1">
              <a:off x="2819400" y="5652819"/>
              <a:ext cx="1071356" cy="1764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56087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25</a:t>
            </a:fld>
            <a:endParaRPr lang="fr-FR"/>
          </a:p>
        </p:txBody>
      </p:sp>
      <p:sp>
        <p:nvSpPr>
          <p:cNvPr id="6" name="CustomShape 4"/>
          <p:cNvSpPr/>
          <p:nvPr/>
        </p:nvSpPr>
        <p:spPr>
          <a:xfrm>
            <a:off x="197520" y="32430"/>
            <a:ext cx="8891279" cy="49949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L’</a:t>
            </a:r>
            <a:r>
              <a:rPr lang="fr-FR" sz="2400" b="0" strike="noStrike" cap="all" spc="-1" dirty="0" smtClean="0">
                <a:solidFill>
                  <a:srgbClr val="308087"/>
                </a:solidFill>
                <a:uFill>
                  <a:solidFill>
                    <a:srgbClr val="FFFFFF"/>
                  </a:solidFill>
                </a:uFill>
                <a:latin typeface="Times New Roman"/>
                <a:ea typeface="ヒラギノ角ゴ Pro W3"/>
              </a:rPr>
              <a:t>Affichage des données natives XML </a:t>
            </a:r>
            <a:endParaRPr lang="fr-FR" sz="1800" b="0" strike="noStrike" spc="-1" dirty="0" smtClean="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7" name="Image 6"/>
          <p:cNvPicPr>
            <a:picLocks noChangeAspect="1"/>
          </p:cNvPicPr>
          <p:nvPr/>
        </p:nvPicPr>
        <p:blipFill rotWithShape="1">
          <a:blip r:embed="rId2"/>
          <a:srcRect l="25842" t="15365" r="51317" b="23958"/>
          <a:stretch/>
        </p:blipFill>
        <p:spPr>
          <a:xfrm>
            <a:off x="1428749" y="895350"/>
            <a:ext cx="2971801" cy="4438650"/>
          </a:xfrm>
          <a:prstGeom prst="rect">
            <a:avLst/>
          </a:prstGeom>
        </p:spPr>
      </p:pic>
      <p:sp>
        <p:nvSpPr>
          <p:cNvPr id="8" name="ZoneTexte 7"/>
          <p:cNvSpPr txBox="1"/>
          <p:nvPr/>
        </p:nvSpPr>
        <p:spPr>
          <a:xfrm>
            <a:off x="5133975" y="1045971"/>
            <a:ext cx="2638425" cy="338554"/>
          </a:xfrm>
          <a:prstGeom prst="rect">
            <a:avLst/>
          </a:prstGeom>
          <a:noFill/>
        </p:spPr>
        <p:txBody>
          <a:bodyPr wrap="square" rtlCol="0">
            <a:spAutoFit/>
          </a:bodyPr>
          <a:lstStyle/>
          <a:p>
            <a:r>
              <a:rPr lang="fr-FR" sz="1600" dirty="0" smtClean="0"/>
              <a:t>Dernière ligne de cotisation</a:t>
            </a:r>
            <a:endParaRPr lang="fr-FR" sz="1600" dirty="0"/>
          </a:p>
        </p:txBody>
      </p:sp>
      <p:sp>
        <p:nvSpPr>
          <p:cNvPr id="9" name="ZoneTexte 8"/>
          <p:cNvSpPr txBox="1"/>
          <p:nvPr/>
        </p:nvSpPr>
        <p:spPr>
          <a:xfrm>
            <a:off x="5133975" y="2250043"/>
            <a:ext cx="2638425" cy="338554"/>
          </a:xfrm>
          <a:prstGeom prst="rect">
            <a:avLst/>
          </a:prstGeom>
          <a:noFill/>
        </p:spPr>
        <p:txBody>
          <a:bodyPr wrap="square" rtlCol="0">
            <a:spAutoFit/>
          </a:bodyPr>
          <a:lstStyle/>
          <a:p>
            <a:r>
              <a:rPr lang="fr-FR" sz="1600" dirty="0" smtClean="0"/>
              <a:t>Fin des lignes de paye</a:t>
            </a:r>
            <a:endParaRPr lang="fr-FR" sz="1600" dirty="0"/>
          </a:p>
        </p:txBody>
      </p:sp>
      <p:sp>
        <p:nvSpPr>
          <p:cNvPr id="10" name="ZoneTexte 9"/>
          <p:cNvSpPr txBox="1"/>
          <p:nvPr/>
        </p:nvSpPr>
        <p:spPr>
          <a:xfrm>
            <a:off x="4772025" y="3290988"/>
            <a:ext cx="2714625" cy="861774"/>
          </a:xfrm>
          <a:prstGeom prst="rect">
            <a:avLst/>
          </a:prstGeom>
          <a:noFill/>
        </p:spPr>
        <p:txBody>
          <a:bodyPr wrap="square" rtlCol="0">
            <a:spAutoFit/>
          </a:bodyPr>
          <a:lstStyle/>
          <a:p>
            <a:r>
              <a:rPr lang="fr-FR" sz="1600" dirty="0" smtClean="0"/>
              <a:t>Nombre d’heures, Brut et Net, Cumuls annuels</a:t>
            </a:r>
          </a:p>
          <a:p>
            <a:endParaRPr lang="fr-FR" dirty="0"/>
          </a:p>
        </p:txBody>
      </p:sp>
      <p:sp>
        <p:nvSpPr>
          <p:cNvPr id="11" name="ZoneTexte 10"/>
          <p:cNvSpPr txBox="1"/>
          <p:nvPr/>
        </p:nvSpPr>
        <p:spPr>
          <a:xfrm>
            <a:off x="4572000" y="4871790"/>
            <a:ext cx="2857500" cy="584775"/>
          </a:xfrm>
          <a:prstGeom prst="rect">
            <a:avLst/>
          </a:prstGeom>
          <a:noFill/>
        </p:spPr>
        <p:txBody>
          <a:bodyPr wrap="square" rtlCol="0">
            <a:spAutoFit/>
          </a:bodyPr>
          <a:lstStyle/>
          <a:p>
            <a:r>
              <a:rPr lang="fr-FR" sz="1600" dirty="0" smtClean="0"/>
              <a:t>Fin du bulletin de paye</a:t>
            </a:r>
          </a:p>
          <a:p>
            <a:r>
              <a:rPr lang="fr-FR" sz="1600" dirty="0" smtClean="0"/>
              <a:t>Bulletin de paye suivant</a:t>
            </a:r>
            <a:endParaRPr lang="fr-FR" sz="1600" dirty="0"/>
          </a:p>
        </p:txBody>
      </p:sp>
      <p:cxnSp>
        <p:nvCxnSpPr>
          <p:cNvPr id="13" name="Connecteur droit avec flèche 12"/>
          <p:cNvCxnSpPr/>
          <p:nvPr/>
        </p:nvCxnSpPr>
        <p:spPr>
          <a:xfrm flipH="1">
            <a:off x="3079750" y="5164178"/>
            <a:ext cx="144780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7" name="Connecteur droit avec flèche 16"/>
          <p:cNvCxnSpPr/>
          <p:nvPr/>
        </p:nvCxnSpPr>
        <p:spPr>
          <a:xfrm flipH="1">
            <a:off x="2892425" y="2438509"/>
            <a:ext cx="2228850" cy="124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Ellipse 19"/>
          <p:cNvSpPr/>
          <p:nvPr/>
        </p:nvSpPr>
        <p:spPr>
          <a:xfrm>
            <a:off x="1428749" y="2369820"/>
            <a:ext cx="1400176" cy="1872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1320800" y="4871790"/>
            <a:ext cx="1708150" cy="5847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401075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576360" y="1449360"/>
            <a:ext cx="7989840" cy="71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257" name="Image 263"/>
          <p:cNvPicPr/>
          <p:nvPr/>
        </p:nvPicPr>
        <p:blipFill rotWithShape="1">
          <a:blip r:embed="rId2"/>
          <a:srcRect l="34249" t="330" r="21602" b="33893"/>
          <a:stretch/>
        </p:blipFill>
        <p:spPr>
          <a:xfrm>
            <a:off x="2145028" y="1166373"/>
            <a:ext cx="4980303" cy="3725307"/>
          </a:xfrm>
          <a:prstGeom prst="rect">
            <a:avLst/>
          </a:prstGeom>
          <a:ln>
            <a:noFill/>
          </a:ln>
        </p:spPr>
      </p:pic>
      <p:sp>
        <p:nvSpPr>
          <p:cNvPr id="258" name="CustomShape 2"/>
          <p:cNvSpPr/>
          <p:nvPr/>
        </p:nvSpPr>
        <p:spPr>
          <a:xfrm>
            <a:off x="189539" y="297777"/>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INCLURE OU EXCLURE CERTAINS </a:t>
            </a:r>
            <a:r>
              <a:rPr lang="fr-FR" sz="2400" b="0" strike="noStrike" cap="all" spc="-1" dirty="0" smtClean="0">
                <a:solidFill>
                  <a:srgbClr val="308087"/>
                </a:solidFill>
                <a:uFill>
                  <a:solidFill>
                    <a:srgbClr val="FFFFFF"/>
                  </a:solidFill>
                </a:uFill>
                <a:latin typeface="Times New Roman"/>
                <a:ea typeface="ヒラギノ角ゴ Pro W3"/>
              </a:rPr>
              <a:t>BUDGETS OU FICHIERS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59" name="CustomShape 3"/>
          <p:cNvSpPr/>
          <p:nvPr/>
        </p:nvSpPr>
        <p:spPr>
          <a:xfrm>
            <a:off x="87480" y="5495040"/>
            <a:ext cx="8691840" cy="60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60" name="CustomShape 4"/>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61" name="CustomShape 5"/>
          <p:cNvSpPr/>
          <p:nvPr/>
        </p:nvSpPr>
        <p:spPr>
          <a:xfrm>
            <a:off x="576000" y="5117400"/>
            <a:ext cx="8118360" cy="85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Les</a:t>
            </a:r>
            <a:r>
              <a:rPr lang="fr-FR" sz="1800" b="0" strike="noStrike" spc="-1" dirty="0">
                <a:solidFill>
                  <a:srgbClr val="6600CC"/>
                </a:solidFill>
                <a:uFill>
                  <a:solidFill>
                    <a:srgbClr val="FFFFFF"/>
                  </a:solidFill>
                </a:uFill>
                <a:latin typeface="Arial"/>
                <a:ea typeface="DejaVu Sans"/>
              </a:rPr>
              <a:t> </a:t>
            </a:r>
            <a:r>
              <a:rPr lang="fr-FR" sz="1800" b="0" strike="noStrike" spc="-1" dirty="0">
                <a:solidFill>
                  <a:srgbClr val="000000"/>
                </a:solidFill>
                <a:uFill>
                  <a:solidFill>
                    <a:srgbClr val="FFFFFF"/>
                  </a:solidFill>
                </a:uFill>
                <a:latin typeface="Arial"/>
                <a:ea typeface="DejaVu Sans"/>
              </a:rPr>
              <a:t>budgets importés sont identifiés par nomenclature comptable </a:t>
            </a:r>
            <a:r>
              <a:rPr lang="fr-FR" sz="1800" b="0" strike="noStrike" spc="-1" dirty="0" smtClean="0">
                <a:solidFill>
                  <a:srgbClr val="000000"/>
                </a:solidFill>
                <a:uFill>
                  <a:solidFill>
                    <a:srgbClr val="FFFFFF"/>
                  </a:solidFill>
                </a:uFill>
                <a:latin typeface="Arial"/>
                <a:ea typeface="DejaVu Sans"/>
              </a:rPr>
              <a:t>M14-M4-etc. Exclure </a:t>
            </a:r>
            <a:r>
              <a:rPr lang="fr-FR" sz="1800" b="0" strike="noStrike" spc="-1" dirty="0">
                <a:solidFill>
                  <a:srgbClr val="000000"/>
                </a:solidFill>
                <a:uFill>
                  <a:solidFill>
                    <a:srgbClr val="FFFFFF"/>
                  </a:solidFill>
                </a:uFill>
                <a:latin typeface="Arial"/>
                <a:ea typeface="DejaVu Sans"/>
              </a:rPr>
              <a:t>le budget principal ou le (s) budget(s) annexe(s).</a:t>
            </a:r>
            <a:endParaRPr lang="fr-FR" sz="1800" b="0" strike="noStrike" spc="-1" dirty="0">
              <a:solidFill>
                <a:srgbClr val="000000"/>
              </a:solidFill>
              <a:uFill>
                <a:solidFill>
                  <a:srgbClr val="FFFFFF"/>
                </a:solidFill>
              </a:uFill>
              <a:latin typeface="Arial"/>
            </a:endParaRPr>
          </a:p>
          <a:p>
            <a:r>
              <a:rPr lang="fr-FR" sz="1800" b="0" strike="noStrike" spc="-1" dirty="0">
                <a:solidFill>
                  <a:srgbClr val="0070C0"/>
                </a:solidFill>
                <a:uFill>
                  <a:solidFill>
                    <a:srgbClr val="FFFFFF"/>
                  </a:solidFill>
                </a:uFill>
                <a:latin typeface="Arial"/>
                <a:ea typeface="DejaVu Sans"/>
              </a:rPr>
              <a:t>Clic droit sur le budget et sélectionner « Exclure </a:t>
            </a:r>
            <a:r>
              <a:rPr lang="fr-FR" sz="1800" b="0" strike="noStrike" spc="-1" dirty="0" smtClean="0">
                <a:solidFill>
                  <a:srgbClr val="0070C0"/>
                </a:solidFill>
                <a:uFill>
                  <a:solidFill>
                    <a:srgbClr val="FFFFFF"/>
                  </a:solidFill>
                </a:uFill>
                <a:latin typeface="Arial"/>
                <a:ea typeface="DejaVu Sans"/>
              </a:rPr>
              <a:t>».</a:t>
            </a:r>
            <a:r>
              <a:rPr lang="fr-FR" b="1" spc="-1" dirty="0">
                <a:uFill>
                  <a:solidFill>
                    <a:srgbClr val="FFFFFF"/>
                  </a:solidFill>
                </a:uFill>
              </a:rPr>
              <a:t> </a:t>
            </a:r>
            <a:r>
              <a:rPr lang="fr-FR" b="1" spc="-1" dirty="0" smtClean="0">
                <a:uFill>
                  <a:solidFill>
                    <a:srgbClr val="FFFFFF"/>
                  </a:solidFill>
                </a:uFill>
              </a:rPr>
              <a:t> </a:t>
            </a:r>
            <a:r>
              <a:rPr lang="fr-FR" spc="-1" dirty="0" smtClean="0">
                <a:uFill>
                  <a:solidFill>
                    <a:srgbClr val="FFFFFF"/>
                  </a:solidFill>
                </a:uFill>
              </a:rPr>
              <a:t>On peut </a:t>
            </a:r>
            <a:r>
              <a:rPr lang="fr-FR" spc="-1" dirty="0" err="1" smtClean="0">
                <a:uFill>
                  <a:solidFill>
                    <a:srgbClr val="FFFFFF"/>
                  </a:solidFill>
                </a:uFill>
              </a:rPr>
              <a:t>réinclure</a:t>
            </a:r>
            <a:r>
              <a:rPr lang="fr-FR" spc="-1" dirty="0" smtClean="0">
                <a:uFill>
                  <a:solidFill>
                    <a:srgbClr val="FFFFFF"/>
                  </a:solidFill>
                </a:uFill>
              </a:rPr>
              <a:t> par la suite (clic droit puis Inclure). </a:t>
            </a:r>
            <a:r>
              <a:rPr lang="fr-FR" spc="-1" dirty="0" smtClean="0">
                <a:solidFill>
                  <a:srgbClr val="0070C0"/>
                </a:solidFill>
                <a:uFill>
                  <a:solidFill>
                    <a:srgbClr val="FFFFFF"/>
                  </a:solidFill>
                </a:uFill>
              </a:rPr>
              <a:t>Même manipulation pour les fichiers.</a:t>
            </a:r>
          </a:p>
          <a:p>
            <a:pPr algn="ctr"/>
            <a:endParaRPr lang="fr-FR" sz="800" b="1" spc="-1" dirty="0" smtClean="0">
              <a:uFill>
                <a:solidFill>
                  <a:srgbClr val="FFFFFF"/>
                </a:solidFill>
              </a:uFill>
            </a:endParaRPr>
          </a:p>
          <a:p>
            <a:pPr algn="ctr"/>
            <a:endParaRPr lang="fr-FR" sz="800" b="1" spc="-1" dirty="0">
              <a:uFill>
                <a:solidFill>
                  <a:srgbClr val="FFFFFF"/>
                </a:solidFill>
              </a:uFil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26</a:t>
            </a:fld>
            <a:endParaRPr lang="fr-F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27</a:t>
            </a:fld>
            <a:endParaRPr lang="fr-FR"/>
          </a:p>
        </p:txBody>
      </p:sp>
      <p:grpSp>
        <p:nvGrpSpPr>
          <p:cNvPr id="12" name="Groupe 11"/>
          <p:cNvGrpSpPr/>
          <p:nvPr/>
        </p:nvGrpSpPr>
        <p:grpSpPr>
          <a:xfrm>
            <a:off x="458278" y="1242205"/>
            <a:ext cx="8057072" cy="3890512"/>
            <a:chOff x="1095554" y="560718"/>
            <a:chExt cx="8057072" cy="3890512"/>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70755" t="-255" r="-94" b="32090"/>
            <a:stretch/>
          </p:blipFill>
          <p:spPr>
            <a:xfrm>
              <a:off x="6469810" y="560718"/>
              <a:ext cx="2682816" cy="3890512"/>
            </a:xfrm>
            <a:prstGeom prst="rect">
              <a:avLst/>
            </a:prstGeom>
          </p:spPr>
        </p:pic>
        <p:cxnSp>
          <p:nvCxnSpPr>
            <p:cNvPr id="6" name="Connecteur droit avec flèche 5"/>
            <p:cNvCxnSpPr/>
            <p:nvPr/>
          </p:nvCxnSpPr>
          <p:spPr>
            <a:xfrm flipV="1">
              <a:off x="4960189" y="2355011"/>
              <a:ext cx="2769079" cy="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095554" y="2136642"/>
              <a:ext cx="3950898" cy="369332"/>
            </a:xfrm>
            <a:prstGeom prst="rect">
              <a:avLst/>
            </a:prstGeom>
            <a:noFill/>
          </p:spPr>
          <p:txBody>
            <a:bodyPr wrap="square" rtlCol="0">
              <a:spAutoFit/>
            </a:bodyPr>
            <a:lstStyle/>
            <a:p>
              <a:r>
                <a:rPr lang="fr-FR" dirty="0" smtClean="0"/>
                <a:t>Tirer ici pour l’agrandir vers la gauche</a:t>
              </a:r>
              <a:endParaRPr lang="fr-FR" dirty="0"/>
            </a:p>
          </p:txBody>
        </p:sp>
        <p:cxnSp>
          <p:nvCxnSpPr>
            <p:cNvPr id="8" name="Connecteur droit avec flèche 7"/>
            <p:cNvCxnSpPr/>
            <p:nvPr/>
          </p:nvCxnSpPr>
          <p:spPr>
            <a:xfrm flipV="1">
              <a:off x="5477774" y="1058175"/>
              <a:ext cx="3508075" cy="2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1807233" y="873509"/>
              <a:ext cx="3950898" cy="646331"/>
            </a:xfrm>
            <a:prstGeom prst="rect">
              <a:avLst/>
            </a:prstGeom>
            <a:noFill/>
          </p:spPr>
          <p:txBody>
            <a:bodyPr wrap="square" rtlCol="0">
              <a:spAutoFit/>
            </a:bodyPr>
            <a:lstStyle/>
            <a:p>
              <a:r>
                <a:rPr lang="fr-FR" dirty="0" smtClean="0"/>
                <a:t>Cliquer ici pour le détacher de l’interface</a:t>
              </a:r>
              <a:endParaRPr lang="fr-FR" dirty="0"/>
            </a:p>
          </p:txBody>
        </p:sp>
      </p:grpSp>
      <p:sp>
        <p:nvSpPr>
          <p:cNvPr id="15" name="CustomShape 2"/>
          <p:cNvSpPr/>
          <p:nvPr/>
        </p:nvSpPr>
        <p:spPr>
          <a:xfrm>
            <a:off x="126360" y="288014"/>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Le GESTIONNAIRE DE PROJET - Tableau de bord</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cxnSp>
        <p:nvCxnSpPr>
          <p:cNvPr id="19" name="Connecteur droit avec flèche 18"/>
          <p:cNvCxnSpPr/>
          <p:nvPr/>
        </p:nvCxnSpPr>
        <p:spPr>
          <a:xfrm flipV="1">
            <a:off x="6457950" y="5011947"/>
            <a:ext cx="1417967" cy="621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2863970" y="5417389"/>
            <a:ext cx="3251080" cy="369332"/>
          </a:xfrm>
          <a:prstGeom prst="rect">
            <a:avLst/>
          </a:prstGeom>
          <a:noFill/>
        </p:spPr>
        <p:txBody>
          <a:bodyPr wrap="square" rtlCol="0">
            <a:spAutoFit/>
          </a:bodyPr>
          <a:lstStyle/>
          <a:p>
            <a:r>
              <a:rPr lang="fr-FR" dirty="0" smtClean="0"/>
              <a:t>Barre de navigation</a:t>
            </a:r>
            <a:endParaRPr lang="fr-FR" dirty="0"/>
          </a:p>
        </p:txBody>
      </p:sp>
    </p:spTree>
    <p:extLst>
      <p:ext uri="{BB962C8B-B14F-4D97-AF65-F5344CB8AC3E}">
        <p14:creationId xmlns:p14="http://schemas.microsoft.com/office/powerpoint/2010/main" val="36000506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28</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6341"/>
            <a:ext cx="9144000" cy="4625318"/>
          </a:xfrm>
          <a:prstGeom prst="rect">
            <a:avLst/>
          </a:prstGeom>
        </p:spPr>
      </p:pic>
      <p:sp>
        <p:nvSpPr>
          <p:cNvPr id="7" name="CustomShape 2"/>
          <p:cNvSpPr/>
          <p:nvPr/>
        </p:nvSpPr>
        <p:spPr>
          <a:xfrm>
            <a:off x="126360" y="288014"/>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Le GESTIONNAIRE de PROJET - Tableau de bord</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8" name="ZoneTexte 7"/>
          <p:cNvSpPr txBox="1"/>
          <p:nvPr/>
        </p:nvSpPr>
        <p:spPr>
          <a:xfrm>
            <a:off x="1125747" y="5864339"/>
            <a:ext cx="6892506" cy="369332"/>
          </a:xfrm>
          <a:prstGeom prst="rect">
            <a:avLst/>
          </a:prstGeom>
          <a:noFill/>
        </p:spPr>
        <p:txBody>
          <a:bodyPr wrap="square" rtlCol="0">
            <a:spAutoFit/>
          </a:bodyPr>
          <a:lstStyle/>
          <a:p>
            <a:r>
              <a:rPr lang="fr-FR" dirty="0" smtClean="0"/>
              <a:t>Permet de repérer les doublons de fichiers et les fichiers très lacunaires.</a:t>
            </a:r>
            <a:endParaRPr lang="fr-FR" dirty="0"/>
          </a:p>
        </p:txBody>
      </p:sp>
    </p:spTree>
    <p:extLst>
      <p:ext uri="{BB962C8B-B14F-4D97-AF65-F5344CB8AC3E}">
        <p14:creationId xmlns:p14="http://schemas.microsoft.com/office/powerpoint/2010/main" val="3010615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52" y="1116323"/>
            <a:ext cx="5809820" cy="5457709"/>
          </a:xfrm>
          <a:prstGeom prst="rect">
            <a:avLst/>
          </a:prstGeom>
        </p:spPr>
      </p:pic>
      <p:sp>
        <p:nvSpPr>
          <p:cNvPr id="262"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63" name="CustomShape 2"/>
          <p:cNvSpPr/>
          <p:nvPr/>
        </p:nvSpPr>
        <p:spPr>
          <a:xfrm>
            <a:off x="7462364" y="2602440"/>
            <a:ext cx="1679836" cy="228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dirty="0">
                <a:solidFill>
                  <a:srgbClr val="000000"/>
                </a:solidFill>
                <a:uFill>
                  <a:solidFill>
                    <a:srgbClr val="FFFFFF"/>
                  </a:solidFill>
                </a:uFill>
                <a:latin typeface="Arial"/>
                <a:ea typeface="ヒラギノ角ゴ Pro W3"/>
              </a:rPr>
              <a:t>Plusieurs types de </a:t>
            </a:r>
            <a:r>
              <a:rPr lang="fr-FR" sz="1600" b="0" strike="noStrike" spc="-1" dirty="0" smtClean="0">
                <a:solidFill>
                  <a:srgbClr val="000000"/>
                </a:solidFill>
                <a:uFill>
                  <a:solidFill>
                    <a:srgbClr val="FFFFFF"/>
                  </a:solidFill>
                </a:uFill>
                <a:latin typeface="Arial"/>
                <a:ea typeface="ヒラギノ角ゴ Pro W3"/>
              </a:rPr>
              <a:t>base : </a:t>
            </a:r>
            <a:endParaRPr lang="fr-FR" sz="16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 standard</a:t>
            </a:r>
            <a:endParaRPr lang="fr-FR" sz="16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 par </a:t>
            </a:r>
            <a:r>
              <a:rPr lang="fr-FR" sz="1600" b="0" strike="noStrike" spc="-1" dirty="0" smtClean="0">
                <a:solidFill>
                  <a:srgbClr val="000000"/>
                </a:solidFill>
                <a:uFill>
                  <a:solidFill>
                    <a:srgbClr val="FFFFFF"/>
                  </a:solidFill>
                </a:uFill>
                <a:latin typeface="Arial"/>
                <a:ea typeface="ヒラギノ角ゴ Pro W3"/>
              </a:rPr>
              <a:t>catégorie </a:t>
            </a:r>
          </a:p>
          <a:p>
            <a:pPr>
              <a:lnSpc>
                <a:spcPct val="100000"/>
              </a:lnSpc>
            </a:pPr>
            <a:r>
              <a:rPr lang="fr-FR" sz="1600" b="0" strike="noStrike" spc="-1" dirty="0" smtClean="0">
                <a:solidFill>
                  <a:srgbClr val="000000"/>
                </a:solidFill>
                <a:uFill>
                  <a:solidFill>
                    <a:srgbClr val="FFFFFF"/>
                  </a:solidFill>
                </a:uFill>
                <a:latin typeface="Arial"/>
                <a:ea typeface="ヒラギノ角ゴ Pro W3"/>
              </a:rPr>
              <a:t>- </a:t>
            </a:r>
            <a:r>
              <a:rPr lang="fr-FR" sz="1600" b="0" strike="noStrike" spc="-1" dirty="0">
                <a:solidFill>
                  <a:srgbClr val="000000"/>
                </a:solidFill>
                <a:uFill>
                  <a:solidFill>
                    <a:srgbClr val="FFFFFF"/>
                  </a:solidFill>
                </a:uFill>
                <a:latin typeface="Arial"/>
                <a:ea typeface="ヒラギノ角ゴ Pro W3"/>
              </a:rPr>
              <a:t>par année </a:t>
            </a:r>
            <a:endParaRPr lang="fr-FR" sz="16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 par </a:t>
            </a:r>
            <a:r>
              <a:rPr lang="fr-FR" sz="1600" b="0" strike="noStrike" spc="-1" dirty="0" smtClean="0">
                <a:solidFill>
                  <a:srgbClr val="000000"/>
                </a:solidFill>
                <a:uFill>
                  <a:solidFill>
                    <a:srgbClr val="FFFFFF"/>
                  </a:solidFill>
                </a:uFill>
                <a:latin typeface="Arial"/>
                <a:ea typeface="ヒラギノ角ゴ Pro W3"/>
              </a:rPr>
              <a:t>tranches </a:t>
            </a:r>
            <a:r>
              <a:rPr lang="fr-FR" sz="1600" b="0" strike="noStrike" spc="-1" dirty="0">
                <a:solidFill>
                  <a:srgbClr val="000000"/>
                </a:solidFill>
                <a:uFill>
                  <a:solidFill>
                    <a:srgbClr val="FFFFFF"/>
                  </a:solidFill>
                </a:uFill>
                <a:latin typeface="Arial"/>
                <a:ea typeface="ヒラギノ角ゴ Pro W3"/>
              </a:rPr>
              <a:t>de N lignes…</a:t>
            </a:r>
            <a:endParaRPr lang="fr-FR" sz="1600" b="0" strike="noStrike" spc="-1" dirty="0">
              <a:solidFill>
                <a:srgbClr val="000000"/>
              </a:solidFill>
              <a:uFill>
                <a:solidFill>
                  <a:srgbClr val="FFFFFF"/>
                </a:solidFill>
              </a:uFill>
              <a:latin typeface="Arial"/>
            </a:endParaRPr>
          </a:p>
        </p:txBody>
      </p:sp>
      <p:sp>
        <p:nvSpPr>
          <p:cNvPr id="265" name="CustomShape 4"/>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DIALOGUE DES PARAMèTRES</a:t>
            </a:r>
            <a:endParaRPr lang="fr-FR" sz="1800" b="0" strike="noStrike" spc="-1">
              <a:solidFill>
                <a:srgbClr val="000000"/>
              </a:solidFill>
              <a:uFill>
                <a:solidFill>
                  <a:srgbClr val="FFFFFF"/>
                </a:solidFill>
              </a:uFill>
              <a:latin typeface="Arial"/>
            </a:endParaRPr>
          </a:p>
        </p:txBody>
      </p:sp>
      <p:sp>
        <p:nvSpPr>
          <p:cNvPr id="267" name="CustomShape 5"/>
          <p:cNvSpPr/>
          <p:nvPr/>
        </p:nvSpPr>
        <p:spPr>
          <a:xfrm>
            <a:off x="4011390" y="2315880"/>
            <a:ext cx="2446560" cy="2865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68" name="CustomShape 6"/>
          <p:cNvSpPr/>
          <p:nvPr/>
        </p:nvSpPr>
        <p:spPr>
          <a:xfrm flipH="1" flipV="1">
            <a:off x="5863804" y="2475036"/>
            <a:ext cx="1330560" cy="45360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9" name="CustomShape 7"/>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sp>
        <p:nvSpPr>
          <p:cNvPr id="270" name="CustomShape 8"/>
          <p:cNvSpPr/>
          <p:nvPr/>
        </p:nvSpPr>
        <p:spPr>
          <a:xfrm>
            <a:off x="543620" y="2231640"/>
            <a:ext cx="1186098"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dirty="0">
                <a:solidFill>
                  <a:srgbClr val="CC0066"/>
                </a:solidFill>
                <a:uFill>
                  <a:solidFill>
                    <a:srgbClr val="FFFFFF"/>
                  </a:solidFill>
                </a:uFill>
                <a:latin typeface="Arial"/>
                <a:ea typeface="DejaVu Sans"/>
              </a:rPr>
              <a:t>Rappel : sous tableur, on peut lire au plus </a:t>
            </a:r>
            <a:r>
              <a:rPr lang="fr-FR" sz="1600" b="0" strike="noStrike" spc="-1" dirty="0" smtClean="0">
                <a:solidFill>
                  <a:srgbClr val="CC0066"/>
                </a:solidFill>
                <a:uFill>
                  <a:solidFill>
                    <a:srgbClr val="FFFFFF"/>
                  </a:solidFill>
                </a:uFill>
                <a:latin typeface="Arial"/>
                <a:ea typeface="DejaVu Sans"/>
              </a:rPr>
              <a:t>1 </a:t>
            </a:r>
            <a:r>
              <a:rPr lang="fr-FR" sz="1600" b="0" strike="noStrike" spc="-1" dirty="0">
                <a:solidFill>
                  <a:srgbClr val="CC0066"/>
                </a:solidFill>
                <a:uFill>
                  <a:solidFill>
                    <a:srgbClr val="FFFFFF"/>
                  </a:solidFill>
                </a:uFill>
                <a:latin typeface="Arial"/>
                <a:ea typeface="DejaVu Sans"/>
              </a:rPr>
              <a:t>million de lignes.</a:t>
            </a:r>
            <a:endParaRPr lang="fr-FR" sz="16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2659005" y="639147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29</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235080" y="1160640"/>
            <a:ext cx="8403480" cy="4750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dirty="0">
              <a:solidFill>
                <a:srgbClr val="000000"/>
              </a:solidFill>
              <a:uFill>
                <a:solidFill>
                  <a:srgbClr val="FFFFFF"/>
                </a:solidFill>
              </a:uFill>
              <a:latin typeface="Arial"/>
            </a:endParaRPr>
          </a:p>
        </p:txBody>
      </p:sp>
      <p:sp>
        <p:nvSpPr>
          <p:cNvPr id="135"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37" name="CustomShape 4"/>
          <p:cNvSpPr/>
          <p:nvPr/>
        </p:nvSpPr>
        <p:spPr>
          <a:xfrm>
            <a:off x="168660" y="336442"/>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z="2400" b="0" strike="noStrike" cap="all" spc="-1" dirty="0" smtClean="0">
                <a:solidFill>
                  <a:srgbClr val="308087"/>
                </a:solidFill>
                <a:uFill>
                  <a:solidFill>
                    <a:srgbClr val="FFFFFF"/>
                  </a:solidFill>
                </a:uFill>
                <a:latin typeface="Times New Roman"/>
                <a:ea typeface="ヒラギノ角ゴ Pro W3"/>
              </a:rPr>
              <a:t>LE SYSTÈME D’exploitation </a:t>
            </a:r>
            <a:r>
              <a:rPr lang="fr-FR" sz="2400" cap="all" spc="-1" dirty="0" smtClean="0">
                <a:solidFill>
                  <a:srgbClr val="308087"/>
                </a:solidFill>
                <a:uFill>
                  <a:solidFill>
                    <a:srgbClr val="FFFFFF"/>
                  </a:solidFill>
                </a:uFill>
                <a:latin typeface="Times New Roman"/>
                <a:ea typeface="ヒラギノ角ゴ Pro W3"/>
              </a:rPr>
              <a:t>LINUX</a:t>
            </a:r>
            <a:endParaRPr lang="fr-FR" sz="1800" b="0" strike="noStrike" spc="-1" dirty="0">
              <a:solidFill>
                <a:srgbClr val="000000"/>
              </a:solidFill>
              <a:uFill>
                <a:solidFill>
                  <a:srgbClr val="FFFFFF"/>
                </a:solidFill>
              </a:uFill>
              <a:latin typeface="Arial"/>
            </a:endParaRPr>
          </a:p>
        </p:txBody>
      </p:sp>
      <p:sp>
        <p:nvSpPr>
          <p:cNvPr id="2" name="Rectangle 1"/>
          <p:cNvSpPr/>
          <p:nvPr/>
        </p:nvSpPr>
        <p:spPr>
          <a:xfrm>
            <a:off x="299880" y="1481434"/>
            <a:ext cx="8760060" cy="4247317"/>
          </a:xfrm>
          <a:prstGeom prst="rect">
            <a:avLst/>
          </a:prstGeom>
        </p:spPr>
        <p:txBody>
          <a:bodyPr wrap="square">
            <a:spAutoFit/>
          </a:bodyPr>
          <a:lstStyle/>
          <a:p>
            <a:pPr marL="285750" indent="-285750">
              <a:buFont typeface="Wingdings" panose="05000000000000000000" pitchFamily="2" charset="2"/>
              <a:buChar char="Ø"/>
            </a:pPr>
            <a:r>
              <a:rPr lang="fr-FR" b="1" u="sng" spc="-1" dirty="0" smtClean="0">
                <a:solidFill>
                  <a:srgbClr val="0000CC"/>
                </a:solidFill>
                <a:uFill>
                  <a:solidFill>
                    <a:srgbClr val="FFFFFF"/>
                  </a:solidFill>
                </a:uFill>
                <a:latin typeface="Arial" panose="020B0604020202020204" pitchFamily="34" charset="0"/>
                <a:cs typeface="Arial" panose="020B0604020202020204" pitchFamily="34" charset="0"/>
              </a:rPr>
              <a:t>Quelques fondamentaux</a:t>
            </a:r>
          </a:p>
          <a:p>
            <a:endParaRPr lang="fr-FR" b="1" spc="-1" dirty="0" smtClean="0">
              <a:uFill>
                <a:solidFill>
                  <a:srgbClr val="FFFFFF"/>
                </a:solidFill>
              </a:uFill>
              <a:latin typeface="Arial" panose="020B0604020202020204" pitchFamily="34" charset="0"/>
              <a:cs typeface="Arial" panose="020B0604020202020204" pitchFamily="34" charset="0"/>
            </a:endParaRPr>
          </a:p>
          <a:p>
            <a:r>
              <a:rPr lang="fr-FR" b="1" spc="-1" dirty="0">
                <a:uFill>
                  <a:solidFill>
                    <a:srgbClr val="FFFFFF"/>
                  </a:solidFill>
                </a:uFill>
                <a:latin typeface="Arial" panose="020B0604020202020204" pitchFamily="34" charset="0"/>
                <a:cs typeface="Arial" panose="020B0604020202020204" pitchFamily="34" charset="0"/>
              </a:rPr>
              <a:t>Notions de base de l’environnement LINUX : menu « K », analogue du menu « Démarrer » de Windows. Pas de connexion au réseau.</a:t>
            </a:r>
          </a:p>
          <a:p>
            <a:endParaRPr lang="fr-FR" b="1" spc="-1" dirty="0" smtClean="0">
              <a:solidFill>
                <a:srgbClr val="0000CC"/>
              </a:solidFill>
              <a:uFill>
                <a:solidFill>
                  <a:srgbClr val="FFFFFF"/>
                </a:solidFill>
              </a:u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b="1" spc="-1" dirty="0" smtClean="0">
                <a:solidFill>
                  <a:srgbClr val="0000CC"/>
                </a:solidFill>
                <a:uFill>
                  <a:solidFill>
                    <a:srgbClr val="FFFFFF"/>
                  </a:solidFill>
                </a:uFill>
                <a:latin typeface="Arial" panose="020B0604020202020204" pitchFamily="34" charset="0"/>
                <a:cs typeface="Arial" panose="020B0604020202020204" pitchFamily="34" charset="0"/>
              </a:rPr>
              <a:t>La sélection des éléments</a:t>
            </a:r>
          </a:p>
          <a:p>
            <a:endParaRPr lang="fr-FR" b="1" spc="-1" dirty="0" smtClean="0">
              <a:solidFill>
                <a:srgbClr val="0000CC"/>
              </a:solidFill>
              <a:uFill>
                <a:solidFill>
                  <a:srgbClr val="FFFFFF"/>
                </a:solidFill>
              </a:uFill>
              <a:latin typeface="Arial" panose="020B0604020202020204" pitchFamily="34" charset="0"/>
              <a:cs typeface="Arial" panose="020B0604020202020204" pitchFamily="34" charset="0"/>
            </a:endParaRP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Un simple clic suffit pour une sélection</a:t>
            </a: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Sélection d’un fichier : 1 seul clic</a:t>
            </a: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Sélection de plusieurs fichiers : 1 seul clic + touche ctrl</a:t>
            </a:r>
          </a:p>
          <a:p>
            <a:pPr marL="285750" indent="-285750">
              <a:buFontTx/>
              <a:buChar char="-"/>
            </a:pPr>
            <a:r>
              <a:rPr lang="fr-FR" b="1" spc="-1" dirty="0">
                <a:uFill>
                  <a:solidFill>
                    <a:srgbClr val="FFFFFF"/>
                  </a:solidFill>
                </a:uFill>
                <a:latin typeface="Arial" panose="020B0604020202020204" pitchFamily="34" charset="0"/>
                <a:cs typeface="Arial" panose="020B0604020202020204" pitchFamily="34" charset="0"/>
              </a:rPr>
              <a:t>S</a:t>
            </a:r>
            <a:r>
              <a:rPr lang="fr-FR" b="1" spc="-1" dirty="0" smtClean="0">
                <a:uFill>
                  <a:solidFill>
                    <a:srgbClr val="FFFFFF"/>
                  </a:solidFill>
                </a:uFill>
                <a:latin typeface="Arial" panose="020B0604020202020204" pitchFamily="34" charset="0"/>
                <a:cs typeface="Arial" panose="020B0604020202020204" pitchFamily="34" charset="0"/>
              </a:rPr>
              <a:t>élection d’un groupe de fichiers contigus : 1 seul clic + touche Shift</a:t>
            </a: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Sélection de tous les éléments : Ctrl + A.</a:t>
            </a:r>
          </a:p>
          <a:p>
            <a:endParaRPr lang="fr-FR" b="1" spc="-1" dirty="0">
              <a:solidFill>
                <a:srgbClr val="0000CC"/>
              </a:solidFill>
              <a:uFill>
                <a:solidFill>
                  <a:srgbClr val="FFFFFF"/>
                </a:solidFill>
              </a:uFill>
              <a:latin typeface="Arial" panose="020B0604020202020204" pitchFamily="34" charset="0"/>
              <a:cs typeface="Arial" panose="020B0604020202020204" pitchFamily="34" charset="0"/>
            </a:endParaRPr>
          </a:p>
          <a:p>
            <a:pPr marL="285750" indent="-285750">
              <a:buFontTx/>
              <a:buChar char="-"/>
            </a:pPr>
            <a:endParaRPr lang="fr-FR" b="1" spc="-1" dirty="0">
              <a:solidFill>
                <a:srgbClr val="FF0000"/>
              </a:solidFill>
              <a:uFill>
                <a:solidFill>
                  <a:srgbClr val="FFFFFF"/>
                </a:solidFill>
              </a:uFill>
            </a:endParaRPr>
          </a:p>
          <a:p>
            <a:endParaRPr lang="fr-FR" b="1" spc="-1" dirty="0" smtClean="0">
              <a:solidFill>
                <a:srgbClr val="0000CC"/>
              </a:solidFill>
              <a:uFill>
                <a:solidFill>
                  <a:srgbClr val="FFFFFF"/>
                </a:solidFill>
              </a:uFill>
            </a:endParaRPr>
          </a:p>
        </p:txBody>
      </p:sp>
      <p:sp>
        <p:nvSpPr>
          <p:cNvPr id="8" name="Espace réservé du pied de page 7"/>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9" name="Espace réservé du numéro de diapositive 8"/>
          <p:cNvSpPr>
            <a:spLocks noGrp="1"/>
          </p:cNvSpPr>
          <p:nvPr>
            <p:ph type="sldNum" sz="quarter" idx="12"/>
          </p:nvPr>
        </p:nvSpPr>
        <p:spPr/>
        <p:txBody>
          <a:bodyPr/>
          <a:lstStyle/>
          <a:p>
            <a:fld id="{06E9D44F-E90D-433D-A44A-59932DAA732A}" type="slidenum">
              <a:rPr lang="fr-FR" smtClean="0"/>
              <a:t>3</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73" name="CustomShape 2"/>
          <p:cNvSpPr/>
          <p:nvPr/>
        </p:nvSpPr>
        <p:spPr>
          <a:xfrm>
            <a:off x="454320" y="1110600"/>
            <a:ext cx="8197560" cy="50671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ヒラギノ角ゴ Pro W3"/>
              </a:rPr>
              <a:t>Cliquer sur l’onglet « Options » puis « Format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smtClean="0">
              <a:solidFill>
                <a:srgbClr val="000000"/>
              </a:solidFill>
              <a:uFill>
                <a:solidFill>
                  <a:srgbClr val="FFFFFF"/>
                </a:solidFill>
              </a:uFill>
              <a:latin typeface="Arial"/>
              <a:ea typeface="ヒラギノ角ゴ Pro W3"/>
            </a:endParaRPr>
          </a:p>
          <a:p>
            <a:pPr>
              <a:lnSpc>
                <a:spcPct val="100000"/>
              </a:lnSpc>
            </a:pPr>
            <a:r>
              <a:rPr lang="fr-FR" sz="1800" b="0" strike="noStrike" spc="-1" dirty="0" smtClean="0">
                <a:solidFill>
                  <a:srgbClr val="000000"/>
                </a:solidFill>
                <a:uFill>
                  <a:solidFill>
                    <a:srgbClr val="FFFFFF"/>
                  </a:solidFill>
                </a:uFill>
                <a:latin typeface="Arial"/>
                <a:ea typeface="ヒラギノ角ゴ Pro W3"/>
              </a:rPr>
              <a:t>Pour </a:t>
            </a:r>
            <a:r>
              <a:rPr lang="fr-FR" sz="1800" b="0" strike="noStrike" spc="-1" dirty="0">
                <a:solidFill>
                  <a:srgbClr val="000000"/>
                </a:solidFill>
                <a:uFill>
                  <a:solidFill>
                    <a:srgbClr val="FFFFFF"/>
                  </a:solidFill>
                </a:uFill>
                <a:latin typeface="Arial"/>
                <a:ea typeface="ヒラギノ角ゴ Pro W3"/>
              </a:rPr>
              <a:t>lire la totalité des lignes de </a:t>
            </a:r>
            <a:r>
              <a:rPr lang="fr-FR" sz="1800" b="0" strike="noStrike" spc="-1" dirty="0" smtClean="0">
                <a:solidFill>
                  <a:srgbClr val="000000"/>
                </a:solidFill>
                <a:uFill>
                  <a:solidFill>
                    <a:srgbClr val="FFFFFF"/>
                  </a:solidFill>
                </a:uFill>
                <a:latin typeface="Arial"/>
                <a:ea typeface="ヒラギノ角ゴ Pro W3"/>
              </a:rPr>
              <a:t>paye </a:t>
            </a:r>
            <a:r>
              <a:rPr lang="fr-FR" sz="1800" b="0" strike="noStrike" spc="-1" dirty="0">
                <a:solidFill>
                  <a:srgbClr val="000000"/>
                </a:solidFill>
                <a:uFill>
                  <a:solidFill>
                    <a:srgbClr val="FFFFFF"/>
                  </a:solidFill>
                </a:uFill>
                <a:latin typeface="Arial"/>
                <a:ea typeface="ヒラギノ角ゴ Pro W3"/>
              </a:rPr>
              <a:t>sous tableur dont le maximum s’établit au plus à 1 million de lignes, le paramètre « format » permet </a:t>
            </a:r>
            <a:r>
              <a:rPr lang="fr-FR" spc="-1" dirty="0" smtClean="0">
                <a:solidFill>
                  <a:srgbClr val="000000"/>
                </a:solidFill>
                <a:uFill>
                  <a:solidFill>
                    <a:srgbClr val="FFFFFF"/>
                  </a:solidFill>
                </a:uFill>
                <a:latin typeface="Arial"/>
                <a:ea typeface="ヒラギノ角ゴ Pro W3"/>
              </a:rPr>
              <a:t>de trier l</a:t>
            </a:r>
            <a:r>
              <a:rPr lang="fr-FR" sz="1800" b="0" strike="noStrike" spc="-1" dirty="0" smtClean="0">
                <a:solidFill>
                  <a:srgbClr val="000000"/>
                </a:solidFill>
                <a:uFill>
                  <a:solidFill>
                    <a:srgbClr val="FFFFFF"/>
                  </a:solidFill>
                </a:uFill>
                <a:latin typeface="Arial"/>
                <a:ea typeface="ヒラギノ角ゴ Pro W3"/>
              </a:rPr>
              <a:t>es </a:t>
            </a:r>
            <a:r>
              <a:rPr lang="fr-FR" sz="1800" b="0" strike="noStrike" spc="-1" dirty="0">
                <a:solidFill>
                  <a:srgbClr val="000000"/>
                </a:solidFill>
                <a:uFill>
                  <a:solidFill>
                    <a:srgbClr val="FFFFFF"/>
                  </a:solidFill>
                </a:uFill>
                <a:latin typeface="Arial"/>
                <a:ea typeface="ヒラギノ角ゴ Pro W3"/>
              </a:rPr>
              <a:t>bases </a:t>
            </a:r>
            <a:r>
              <a:rPr lang="fr-FR" sz="1800" b="0" strike="noStrike" spc="-1" dirty="0" smtClean="0">
                <a:solidFill>
                  <a:srgbClr val="000000"/>
                </a:solidFill>
                <a:uFill>
                  <a:solidFill>
                    <a:srgbClr val="FFFFFF"/>
                  </a:solidFill>
                </a:uFill>
                <a:latin typeface="Arial"/>
                <a:ea typeface="ヒラギノ角ゴ Pro W3"/>
              </a:rPr>
              <a:t>en sortie :</a:t>
            </a:r>
          </a:p>
          <a:p>
            <a:pPr>
              <a:lnSpc>
                <a:spcPct val="100000"/>
              </a:lnSpc>
            </a:pPr>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ヒラギノ角ゴ Pro W3"/>
              </a:rPr>
              <a:t> - </a:t>
            </a:r>
            <a:r>
              <a:rPr lang="fr-FR" spc="-1" dirty="0" smtClean="0">
                <a:solidFill>
                  <a:srgbClr val="000000"/>
                </a:solidFill>
                <a:uFill>
                  <a:solidFill>
                    <a:srgbClr val="FFFFFF"/>
                  </a:solidFill>
                </a:uFill>
                <a:latin typeface="Arial"/>
                <a:ea typeface="ヒラギノ角ゴ Pro W3"/>
              </a:rPr>
              <a:t>standard, par </a:t>
            </a:r>
            <a:r>
              <a:rPr lang="fr-FR" spc="-1" dirty="0">
                <a:solidFill>
                  <a:srgbClr val="000000"/>
                </a:solidFill>
                <a:uFill>
                  <a:solidFill>
                    <a:srgbClr val="FFFFFF"/>
                  </a:solidFill>
                </a:uFill>
                <a:latin typeface="Arial"/>
                <a:ea typeface="ヒラギノ角ゴ Pro W3"/>
              </a:rPr>
              <a:t>année </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 par catégorie de ligne de paye</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 </a:t>
            </a:r>
            <a:r>
              <a:rPr lang="fr-FR" sz="1800" b="0" strike="noStrike" spc="-1" dirty="0" smtClean="0">
                <a:solidFill>
                  <a:srgbClr val="000000"/>
                </a:solidFill>
                <a:uFill>
                  <a:solidFill>
                    <a:srgbClr val="FFFFFF"/>
                  </a:solidFill>
                </a:uFill>
                <a:latin typeface="Arial"/>
                <a:ea typeface="ヒラギノ角ゴ Pro W3"/>
              </a:rPr>
              <a:t>toutes catégories, SFT, IR</a:t>
            </a:r>
          </a:p>
          <a:p>
            <a:pPr>
              <a:lnSpc>
                <a:spcPct val="100000"/>
              </a:lnSpc>
            </a:pPr>
            <a:r>
              <a:rPr lang="fr-FR" spc="-1" dirty="0" smtClean="0">
                <a:solidFill>
                  <a:srgbClr val="000000"/>
                </a:solidFill>
                <a:uFill>
                  <a:solidFill>
                    <a:srgbClr val="FFFFFF"/>
                  </a:solidFill>
                </a:uFill>
                <a:latin typeface="Arial"/>
              </a:rPr>
              <a:t> - avantage nature, retenues, </a:t>
            </a:r>
          </a:p>
          <a:p>
            <a:pPr>
              <a:lnSpc>
                <a:spcPct val="100000"/>
              </a:lnSpc>
            </a:pPr>
            <a:r>
              <a:rPr lang="fr-FR" spc="-1" dirty="0" smtClean="0">
                <a:solidFill>
                  <a:srgbClr val="000000"/>
                </a:solidFill>
                <a:uFill>
                  <a:solidFill>
                    <a:srgbClr val="FFFFFF"/>
                  </a:solidFill>
                </a:uFill>
                <a:latin typeface="Arial"/>
              </a:rPr>
              <a:t> - déductions, cotisations, rappel</a:t>
            </a:r>
          </a:p>
          <a:p>
            <a:pPr>
              <a:lnSpc>
                <a:spcPct val="100000"/>
              </a:lnSpc>
            </a:pPr>
            <a:r>
              <a:rPr lang="fr-FR" spc="-1" dirty="0">
                <a:solidFill>
                  <a:srgbClr val="000000"/>
                </a:solidFill>
                <a:uFill>
                  <a:solidFill>
                    <a:srgbClr val="FFFFFF"/>
                  </a:solidFill>
                </a:uFill>
                <a:latin typeface="Arial"/>
              </a:rPr>
              <a:t> </a:t>
            </a:r>
            <a:r>
              <a:rPr lang="fr-FR" spc="-1" dirty="0" smtClean="0">
                <a:solidFill>
                  <a:srgbClr val="000000"/>
                </a:solidFill>
                <a:uFill>
                  <a:solidFill>
                    <a:srgbClr val="FFFFFF"/>
                  </a:solidFill>
                </a:uFill>
                <a:latin typeface="Arial"/>
              </a:rPr>
              <a:t>- r</a:t>
            </a:r>
            <a:r>
              <a:rPr lang="fr-FR" sz="1800" b="0" strike="noStrike" spc="-1" dirty="0" smtClean="0">
                <a:solidFill>
                  <a:srgbClr val="000000"/>
                </a:solidFill>
                <a:uFill>
                  <a:solidFill>
                    <a:srgbClr val="FFFFFF"/>
                  </a:solidFill>
                </a:uFill>
                <a:latin typeface="Arial"/>
              </a:rPr>
              <a:t>émunérations diverses, </a:t>
            </a:r>
          </a:p>
          <a:p>
            <a:pPr>
              <a:lnSpc>
                <a:spcPct val="100000"/>
              </a:lnSpc>
            </a:pPr>
            <a:r>
              <a:rPr lang="fr-FR" spc="-1" dirty="0" smtClean="0">
                <a:solidFill>
                  <a:srgbClr val="000000"/>
                </a:solidFill>
                <a:uFill>
                  <a:solidFill>
                    <a:srgbClr val="FFFFFF"/>
                  </a:solidFill>
                </a:uFill>
                <a:latin typeface="Arial"/>
              </a:rPr>
              <a:t> - montant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75" name="CustomShape 4"/>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paramètre « format »</a:t>
            </a:r>
            <a:endParaRPr lang="fr-FR" sz="1800" b="0" strike="noStrike" spc="-1">
              <a:solidFill>
                <a:srgbClr val="000000"/>
              </a:solidFill>
              <a:uFill>
                <a:solidFill>
                  <a:srgbClr val="FFFFFF"/>
                </a:solidFill>
              </a:uFill>
              <a:latin typeface="Arial"/>
            </a:endParaRPr>
          </a:p>
        </p:txBody>
      </p:sp>
      <p:sp>
        <p:nvSpPr>
          <p:cNvPr id="276"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77" name="Picture 2"/>
          <p:cNvPicPr/>
          <p:nvPr/>
        </p:nvPicPr>
        <p:blipFill>
          <a:blip r:embed="rId3"/>
          <a:stretch/>
        </p:blipFill>
        <p:spPr>
          <a:xfrm>
            <a:off x="6300360" y="1008360"/>
            <a:ext cx="1360800" cy="1436760"/>
          </a:xfrm>
          <a:prstGeom prst="rect">
            <a:avLst/>
          </a:prstGeom>
          <a:ln>
            <a:noFill/>
          </a:ln>
        </p:spPr>
      </p:pic>
      <p:pic>
        <p:nvPicPr>
          <p:cNvPr id="278" name="Picture 3"/>
          <p:cNvPicPr/>
          <p:nvPr/>
        </p:nvPicPr>
        <p:blipFill>
          <a:blip r:embed="rId4"/>
          <a:stretch/>
        </p:blipFill>
        <p:spPr>
          <a:xfrm>
            <a:off x="2903412" y="1648994"/>
            <a:ext cx="608040" cy="731880"/>
          </a:xfrm>
          <a:prstGeom prst="rect">
            <a:avLst/>
          </a:prstGeom>
          <a:ln>
            <a:noFill/>
          </a:ln>
        </p:spPr>
      </p:pic>
      <p:pic>
        <p:nvPicPr>
          <p:cNvPr id="279" name="Picture 4"/>
          <p:cNvPicPr/>
          <p:nvPr/>
        </p:nvPicPr>
        <p:blipFill>
          <a:blip r:embed="rId5"/>
          <a:stretch/>
        </p:blipFill>
        <p:spPr>
          <a:xfrm>
            <a:off x="3944520" y="3437263"/>
            <a:ext cx="4837320" cy="2332080"/>
          </a:xfrm>
          <a:prstGeom prst="rect">
            <a:avLst/>
          </a:prstGeom>
          <a:ln>
            <a:noFill/>
          </a:ln>
        </p:spPr>
      </p:pic>
      <p:sp>
        <p:nvSpPr>
          <p:cNvPr id="280"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30</a:t>
            </a:fld>
            <a:endParaRPr lang="fr-FR"/>
          </a:p>
        </p:txBody>
      </p:sp>
      <p:sp>
        <p:nvSpPr>
          <p:cNvPr id="14" name="CustomShape 6"/>
          <p:cNvSpPr/>
          <p:nvPr/>
        </p:nvSpPr>
        <p:spPr>
          <a:xfrm>
            <a:off x="2983231" y="1329702"/>
            <a:ext cx="45719" cy="480261"/>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5" name="CustomShape 6"/>
          <p:cNvSpPr/>
          <p:nvPr/>
        </p:nvSpPr>
        <p:spPr>
          <a:xfrm>
            <a:off x="5151863" y="1329702"/>
            <a:ext cx="1717288" cy="319292"/>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82" name="CustomShape 2"/>
          <p:cNvSpPr/>
          <p:nvPr/>
        </p:nvSpPr>
        <p:spPr>
          <a:xfrm>
            <a:off x="454320" y="1110600"/>
            <a:ext cx="8197560" cy="7304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ヒラギノ角ゴ Pro W3"/>
              </a:rPr>
              <a:t>Cliquer sur l’onglet « Options »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84" name="CustomShape 4"/>
          <p:cNvSpPr/>
          <p:nvPr/>
        </p:nvSpPr>
        <p:spPr>
          <a:xfrm>
            <a:off x="602280" y="332640"/>
            <a:ext cx="836064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 paramètres de traitement »</a:t>
            </a:r>
            <a:endParaRPr lang="fr-FR" sz="1800" b="0" strike="noStrike" spc="-1">
              <a:solidFill>
                <a:srgbClr val="000000"/>
              </a:solidFill>
              <a:uFill>
                <a:solidFill>
                  <a:srgbClr val="FFFFFF"/>
                </a:solidFill>
              </a:uFill>
              <a:latin typeface="Arial"/>
            </a:endParaRPr>
          </a:p>
        </p:txBody>
      </p:sp>
      <p:sp>
        <p:nvSpPr>
          <p:cNvPr id="285"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86" name="Picture 3"/>
          <p:cNvPicPr/>
          <p:nvPr/>
        </p:nvPicPr>
        <p:blipFill>
          <a:blip r:embed="rId2"/>
          <a:stretch/>
        </p:blipFill>
        <p:spPr>
          <a:xfrm>
            <a:off x="4171470" y="1026016"/>
            <a:ext cx="555805" cy="578497"/>
          </a:xfrm>
          <a:prstGeom prst="rect">
            <a:avLst/>
          </a:prstGeom>
          <a:ln>
            <a:noFill/>
          </a:ln>
        </p:spPr>
      </p:pic>
      <p:pic>
        <p:nvPicPr>
          <p:cNvPr id="288" name="Picture 4"/>
          <p:cNvPicPr/>
          <p:nvPr/>
        </p:nvPicPr>
        <p:blipFill>
          <a:blip r:embed="rId3"/>
          <a:stretch/>
        </p:blipFill>
        <p:spPr>
          <a:xfrm>
            <a:off x="7355940" y="1026016"/>
            <a:ext cx="640748" cy="644559"/>
          </a:xfrm>
          <a:prstGeom prst="rect">
            <a:avLst/>
          </a:prstGeom>
          <a:ln>
            <a:noFill/>
          </a:ln>
        </p:spPr>
      </p:pic>
      <p:sp>
        <p:nvSpPr>
          <p:cNvPr id="289"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31</a:t>
            </a:fld>
            <a:endParaRPr lang="fr-FR"/>
          </a:p>
        </p:txBody>
      </p:sp>
      <p:sp>
        <p:nvSpPr>
          <p:cNvPr id="5" name="Rectangle 4"/>
          <p:cNvSpPr/>
          <p:nvPr/>
        </p:nvSpPr>
        <p:spPr>
          <a:xfrm>
            <a:off x="5042865" y="1096017"/>
            <a:ext cx="2144370" cy="369332"/>
          </a:xfrm>
          <a:prstGeom prst="rect">
            <a:avLst/>
          </a:prstGeom>
        </p:spPr>
        <p:txBody>
          <a:bodyPr wrap="none">
            <a:spAutoFit/>
          </a:bodyPr>
          <a:lstStyle/>
          <a:p>
            <a:pPr>
              <a:lnSpc>
                <a:spcPct val="100000"/>
              </a:lnSpc>
            </a:pPr>
            <a:r>
              <a:rPr lang="fr-FR" spc="-1" dirty="0">
                <a:solidFill>
                  <a:srgbClr val="000000"/>
                </a:solidFill>
                <a:uFill>
                  <a:solidFill>
                    <a:srgbClr val="FFFFFF"/>
                  </a:solidFill>
                </a:uFill>
                <a:latin typeface="Arial"/>
                <a:ea typeface="ヒラギノ角ゴ Pro W3"/>
              </a:rPr>
              <a:t>puis « Traitement »</a:t>
            </a:r>
            <a:endParaRPr lang="fr-FR" spc="-1" dirty="0">
              <a:solidFill>
                <a:srgbClr val="000000"/>
              </a:solidFill>
              <a:uFill>
                <a:solidFill>
                  <a:srgbClr val="FFFFFF"/>
                </a:solidFill>
              </a:uFill>
              <a:latin typeface="Arial"/>
            </a:endParaRPr>
          </a:p>
        </p:txBody>
      </p:sp>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674" y="1735559"/>
            <a:ext cx="5350976" cy="502667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82" name="CustomShape 2"/>
          <p:cNvSpPr/>
          <p:nvPr/>
        </p:nvSpPr>
        <p:spPr>
          <a:xfrm>
            <a:off x="291240" y="1577641"/>
            <a:ext cx="8490600" cy="50411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1" strike="noStrike" spc="-1" dirty="0" smtClean="0">
                <a:solidFill>
                  <a:srgbClr val="000000"/>
                </a:solidFill>
                <a:uFill>
                  <a:solidFill>
                    <a:srgbClr val="FFFFFF"/>
                  </a:solidFill>
                </a:uFill>
                <a:latin typeface="Arial"/>
              </a:rPr>
              <a:t>Les fils d’exécution : définition</a:t>
            </a:r>
          </a:p>
          <a:p>
            <a:pPr algn="just">
              <a:lnSpc>
                <a:spcPct val="100000"/>
              </a:lnSpc>
            </a:pPr>
            <a:r>
              <a:rPr lang="fr-FR" spc="-1" dirty="0" smtClean="0">
                <a:solidFill>
                  <a:srgbClr val="000000"/>
                </a:solidFill>
                <a:uFill>
                  <a:solidFill>
                    <a:srgbClr val="FFFFFF"/>
                  </a:solidFill>
                </a:uFill>
                <a:latin typeface="Arial"/>
              </a:rPr>
              <a:t>Le nombre de fils d’exécution correspond au nombre de processus q</a:t>
            </a:r>
            <a:r>
              <a:rPr lang="fr-FR" sz="1800" b="0" strike="noStrike" spc="-1" dirty="0" smtClean="0">
                <a:solidFill>
                  <a:srgbClr val="000000"/>
                </a:solidFill>
                <a:uFill>
                  <a:solidFill>
                    <a:srgbClr val="FFFFFF"/>
                  </a:solidFill>
                </a:uFill>
                <a:latin typeface="Arial"/>
              </a:rPr>
              <a:t>ui vont réaliser en même temps l’extraction des données :</a:t>
            </a:r>
          </a:p>
          <a:p>
            <a:pPr lvl="1" algn="just"/>
            <a:r>
              <a:rPr lang="fr-FR" spc="-1" dirty="0" smtClean="0">
                <a:solidFill>
                  <a:srgbClr val="000000"/>
                </a:solidFill>
                <a:uFill>
                  <a:solidFill>
                    <a:srgbClr val="FFFFFF"/>
                  </a:solidFill>
                </a:uFill>
                <a:latin typeface="Arial"/>
              </a:rPr>
              <a:t>-  Si </a:t>
            </a:r>
            <a:r>
              <a:rPr lang="fr-FR" spc="-1" dirty="0">
                <a:solidFill>
                  <a:srgbClr val="000000"/>
                </a:solidFill>
                <a:uFill>
                  <a:solidFill>
                    <a:srgbClr val="FFFFFF"/>
                  </a:solidFill>
                </a:uFill>
                <a:latin typeface="Arial"/>
              </a:rPr>
              <a:t>le nombre de fils d’exécution indiqué est de 1, il n’y aura qu’un seul processus qui procèdera aux contrôles </a:t>
            </a:r>
            <a:r>
              <a:rPr lang="fr-FR" spc="-1" dirty="0" smtClean="0">
                <a:solidFill>
                  <a:srgbClr val="000000"/>
                </a:solidFill>
                <a:uFill>
                  <a:solidFill>
                    <a:srgbClr val="FFFFFF"/>
                  </a:solidFill>
                </a:uFill>
                <a:latin typeface="Arial"/>
              </a:rPr>
              <a:t>nécessaires ;</a:t>
            </a:r>
            <a:endParaRPr lang="fr-FR" spc="-1" dirty="0">
              <a:solidFill>
                <a:srgbClr val="000000"/>
              </a:solidFill>
              <a:uFill>
                <a:solidFill>
                  <a:srgbClr val="FFFFFF"/>
                </a:solidFill>
              </a:uFill>
              <a:latin typeface="Arial"/>
            </a:endParaRPr>
          </a:p>
          <a:p>
            <a:pPr marL="742950" lvl="1" indent="-285750" algn="just">
              <a:buFontTx/>
              <a:buChar char="-"/>
            </a:pPr>
            <a:r>
              <a:rPr lang="fr-FR" b="0" strike="noStrike" spc="-1" dirty="0" smtClean="0">
                <a:solidFill>
                  <a:srgbClr val="000000"/>
                </a:solidFill>
                <a:uFill>
                  <a:solidFill>
                    <a:srgbClr val="FFFFFF"/>
                  </a:solidFill>
                </a:uFill>
                <a:latin typeface="Arial"/>
              </a:rPr>
              <a:t> Si le nombre de fils est de 3, il y aura 3 processus en marche en même temps pour réaliser les contrôles, ce qui sera </a:t>
            </a:r>
            <a:r>
              <a:rPr lang="fr-FR" b="1" strike="noStrike" spc="-1" dirty="0" smtClean="0">
                <a:solidFill>
                  <a:srgbClr val="000000"/>
                </a:solidFill>
                <a:uFill>
                  <a:solidFill>
                    <a:srgbClr val="FFFFFF"/>
                  </a:solidFill>
                </a:uFill>
                <a:latin typeface="Arial"/>
              </a:rPr>
              <a:t>plus rapide.</a:t>
            </a:r>
            <a:endParaRPr lang="fr-FR" b="0" strike="noStrike" spc="-1" dirty="0" smtClean="0">
              <a:solidFill>
                <a:srgbClr val="000000"/>
              </a:solidFill>
              <a:uFill>
                <a:solidFill>
                  <a:srgbClr val="FFFFFF"/>
                </a:solidFill>
              </a:uFill>
              <a:latin typeface="Arial"/>
            </a:endParaRPr>
          </a:p>
          <a:p>
            <a:pPr marL="285750" indent="-285750" algn="just">
              <a:lnSpc>
                <a:spcPct val="100000"/>
              </a:lnSpc>
              <a:buFontTx/>
              <a:buChar char="-"/>
            </a:pPr>
            <a:endParaRPr lang="fr-FR" sz="1800" b="0" strike="noStrike" spc="-1" dirty="0" smtClean="0">
              <a:solidFill>
                <a:srgbClr val="000000"/>
              </a:solidFill>
              <a:uFill>
                <a:solidFill>
                  <a:srgbClr val="FFFFFF"/>
                </a:solidFill>
              </a:uFill>
              <a:latin typeface="Arial"/>
            </a:endParaRPr>
          </a:p>
          <a:p>
            <a:pPr algn="just">
              <a:lnSpc>
                <a:spcPct val="100000"/>
              </a:lnSpc>
            </a:pPr>
            <a:r>
              <a:rPr lang="fr-FR" sz="1800" b="1" strike="noStrike" spc="-1" dirty="0" smtClean="0">
                <a:solidFill>
                  <a:srgbClr val="000000"/>
                </a:solidFill>
                <a:uFill>
                  <a:solidFill>
                    <a:srgbClr val="FFFFFF"/>
                  </a:solidFill>
                </a:uFill>
                <a:latin typeface="Arial"/>
              </a:rPr>
              <a:t>Conséquences</a:t>
            </a:r>
            <a:r>
              <a:rPr lang="fr-FR" sz="1800" b="0" strike="noStrike" spc="-1" dirty="0" smtClean="0">
                <a:solidFill>
                  <a:srgbClr val="000000"/>
                </a:solidFill>
                <a:uFill>
                  <a:solidFill>
                    <a:srgbClr val="FFFFFF"/>
                  </a:solidFill>
                </a:uFill>
                <a:latin typeface="Arial"/>
              </a:rPr>
              <a:t> :</a:t>
            </a:r>
          </a:p>
          <a:p>
            <a:pPr marL="742950" lvl="1" indent="-285750" algn="just">
              <a:buFontTx/>
              <a:buChar char="-"/>
            </a:pPr>
            <a:r>
              <a:rPr lang="fr-FR" spc="-1" dirty="0" smtClean="0">
                <a:solidFill>
                  <a:srgbClr val="000000"/>
                </a:solidFill>
                <a:uFill>
                  <a:solidFill>
                    <a:srgbClr val="FFFFFF"/>
                  </a:solidFill>
                </a:uFill>
                <a:latin typeface="Arial"/>
              </a:rPr>
              <a:t>En cas de problème de fiabilité lors de la lecture des données paye par </a:t>
            </a:r>
            <a:r>
              <a:rPr lang="fr-FR" spc="-1" dirty="0" err="1" smtClean="0">
                <a:solidFill>
                  <a:srgbClr val="000000"/>
                </a:solidFill>
                <a:uFill>
                  <a:solidFill>
                    <a:srgbClr val="FFFFFF"/>
                  </a:solidFill>
                </a:uFill>
                <a:latin typeface="Arial"/>
              </a:rPr>
              <a:t>Altaïr</a:t>
            </a:r>
            <a:r>
              <a:rPr lang="fr-FR" spc="-1" dirty="0" smtClean="0">
                <a:solidFill>
                  <a:srgbClr val="000000"/>
                </a:solidFill>
                <a:uFill>
                  <a:solidFill>
                    <a:srgbClr val="FFFFFF"/>
                  </a:solidFill>
                </a:uFill>
                <a:latin typeface="Arial"/>
              </a:rPr>
              <a:t>, faire tourner les données en cochant cette option pour un unique fil d’exécution (sélectionner 1).</a:t>
            </a:r>
          </a:p>
          <a:p>
            <a:pPr lvl="1" algn="just"/>
            <a:endParaRPr lang="fr-FR" spc="-1" dirty="0" smtClean="0">
              <a:solidFill>
                <a:srgbClr val="000000"/>
              </a:solidFill>
              <a:uFill>
                <a:solidFill>
                  <a:srgbClr val="FFFFFF"/>
                </a:solidFill>
              </a:uFill>
              <a:latin typeface="Arial"/>
            </a:endParaRPr>
          </a:p>
          <a:p>
            <a:pPr marL="742950" lvl="1" indent="-285750" algn="just">
              <a:buFontTx/>
              <a:buChar char="-"/>
            </a:pPr>
            <a:r>
              <a:rPr lang="fr-FR" b="0" strike="noStrike" spc="-1" dirty="0" smtClean="0">
                <a:solidFill>
                  <a:srgbClr val="000000"/>
                </a:solidFill>
                <a:uFill>
                  <a:solidFill>
                    <a:srgbClr val="FFFFFF"/>
                  </a:solidFill>
                </a:uFill>
                <a:latin typeface="Arial"/>
              </a:rPr>
              <a:t>Si l’interface n’est pas réactive lors d’un contrôle important, baisser le nombre de fils d’exécution ainsi que l’utilisation de la mémoire en mode </a:t>
            </a:r>
            <a:r>
              <a:rPr lang="fr-FR" b="1" strike="noStrike" spc="-1" dirty="0" smtClean="0">
                <a:solidFill>
                  <a:srgbClr val="000000"/>
                </a:solidFill>
                <a:uFill>
                  <a:solidFill>
                    <a:srgbClr val="FFFFFF"/>
                  </a:solidFill>
                </a:uFill>
                <a:latin typeface="Arial"/>
              </a:rPr>
              <a:t>modéré </a:t>
            </a:r>
            <a:r>
              <a:rPr lang="fr-FR" b="0" strike="noStrike" spc="-1" dirty="0" smtClean="0">
                <a:solidFill>
                  <a:srgbClr val="000000"/>
                </a:solidFill>
                <a:uFill>
                  <a:solidFill>
                    <a:srgbClr val="FFFFFF"/>
                  </a:solidFill>
                </a:uFill>
                <a:latin typeface="Arial"/>
              </a:rPr>
              <a:t>ou </a:t>
            </a:r>
            <a:r>
              <a:rPr lang="fr-FR" b="1" strike="noStrike" spc="-1" dirty="0" smtClean="0">
                <a:solidFill>
                  <a:srgbClr val="000000"/>
                </a:solidFill>
                <a:uFill>
                  <a:solidFill>
                    <a:srgbClr val="FFFFFF"/>
                  </a:solidFill>
                </a:uFill>
                <a:latin typeface="Arial"/>
              </a:rPr>
              <a:t>économe</a:t>
            </a:r>
            <a:r>
              <a:rPr lang="fr-FR" b="0" strike="noStrike" spc="-1" dirty="0" smtClean="0">
                <a:solidFill>
                  <a:srgbClr val="000000"/>
                </a:solidFill>
                <a:uFill>
                  <a:solidFill>
                    <a:srgbClr val="FFFFFF"/>
                  </a:solidFill>
                </a:uFill>
                <a:latin typeface="Arial"/>
              </a:rPr>
              <a:t>, et décocher l’option « augmenter la verbosité ».</a:t>
            </a:r>
          </a:p>
          <a:p>
            <a:pPr algn="just">
              <a:lnSpc>
                <a:spcPct val="100000"/>
              </a:lnSpc>
            </a:pPr>
            <a:endParaRPr lang="fr-FR" sz="800" b="1" spc="-1" dirty="0" smtClean="0">
              <a:uFill>
                <a:solidFill>
                  <a:srgbClr val="FFFFFF"/>
                </a:solidFill>
              </a:uFill>
            </a:endParaRPr>
          </a:p>
          <a:p>
            <a:pPr algn="just">
              <a:lnSpc>
                <a:spcPct val="100000"/>
              </a:lnSpc>
            </a:pPr>
            <a:endParaRPr lang="fr-FR" sz="800" b="1" spc="-1" dirty="0" smtClean="0">
              <a:uFill>
                <a:solidFill>
                  <a:srgbClr val="FFFFFF"/>
                </a:solidFill>
              </a:uFil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84" name="CustomShape 4"/>
          <p:cNvSpPr/>
          <p:nvPr/>
        </p:nvSpPr>
        <p:spPr>
          <a:xfrm>
            <a:off x="602280" y="332640"/>
            <a:ext cx="836064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a:solidFill>
                  <a:srgbClr val="308087"/>
                </a:solidFill>
                <a:uFill>
                  <a:solidFill>
                    <a:srgbClr val="FFFFFF"/>
                  </a:solidFill>
                </a:uFill>
                <a:latin typeface="Times New Roman"/>
                <a:ea typeface="DejaVu Sans"/>
              </a:rPr>
              <a:t>ONGLET « options » - « paramètres de traitement »</a:t>
            </a:r>
            <a:endParaRPr lang="fr-FR" sz="1800" b="0" strike="noStrike" spc="-1" dirty="0">
              <a:solidFill>
                <a:srgbClr val="000000"/>
              </a:solidFill>
              <a:uFill>
                <a:solidFill>
                  <a:srgbClr val="FFFFFF"/>
                </a:solidFill>
              </a:uFill>
              <a:latin typeface="Arial"/>
            </a:endParaRPr>
          </a:p>
        </p:txBody>
      </p:sp>
      <p:sp>
        <p:nvSpPr>
          <p:cNvPr id="285"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86" name="Picture 3"/>
          <p:cNvPicPr/>
          <p:nvPr/>
        </p:nvPicPr>
        <p:blipFill>
          <a:blip r:embed="rId2"/>
          <a:stretch/>
        </p:blipFill>
        <p:spPr>
          <a:xfrm>
            <a:off x="5182379" y="967726"/>
            <a:ext cx="608040" cy="731880"/>
          </a:xfrm>
          <a:prstGeom prst="rect">
            <a:avLst/>
          </a:prstGeom>
          <a:ln>
            <a:noFill/>
          </a:ln>
        </p:spPr>
      </p:pic>
      <p:pic>
        <p:nvPicPr>
          <p:cNvPr id="288" name="Picture 4"/>
          <p:cNvPicPr/>
          <p:nvPr/>
        </p:nvPicPr>
        <p:blipFill>
          <a:blip r:embed="rId3"/>
          <a:stretch/>
        </p:blipFill>
        <p:spPr>
          <a:xfrm>
            <a:off x="5911264" y="960295"/>
            <a:ext cx="760680" cy="808200"/>
          </a:xfrm>
          <a:prstGeom prst="rect">
            <a:avLst/>
          </a:prstGeom>
          <a:ln>
            <a:noFill/>
          </a:ln>
        </p:spPr>
      </p:pic>
      <p:sp>
        <p:nvSpPr>
          <p:cNvPr id="289"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pic>
        <p:nvPicPr>
          <p:cNvPr id="3" name="Image 2"/>
          <p:cNvPicPr>
            <a:picLocks noChangeAspect="1"/>
          </p:cNvPicPr>
          <p:nvPr/>
        </p:nvPicPr>
        <p:blipFill rotWithShape="1">
          <a:blip r:embed="rId4"/>
          <a:srcRect l="24418" t="-3361" r="16468"/>
          <a:stretch/>
        </p:blipFill>
        <p:spPr>
          <a:xfrm>
            <a:off x="4140678" y="4839419"/>
            <a:ext cx="2691443" cy="344582"/>
          </a:xfrm>
          <a:prstGeom prst="rect">
            <a:avLst/>
          </a:prstGeom>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32</a:t>
            </a:fld>
            <a:endParaRPr lang="fr-FR"/>
          </a:p>
        </p:txBody>
      </p:sp>
    </p:spTree>
    <p:extLst>
      <p:ext uri="{BB962C8B-B14F-4D97-AF65-F5344CB8AC3E}">
        <p14:creationId xmlns:p14="http://schemas.microsoft.com/office/powerpoint/2010/main" val="1796488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91" name="CustomShape 2"/>
          <p:cNvSpPr/>
          <p:nvPr/>
        </p:nvSpPr>
        <p:spPr>
          <a:xfrm>
            <a:off x="300960" y="1216324"/>
            <a:ext cx="3994995" cy="48037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dirty="0" smtClean="0">
                <a:uFill>
                  <a:solidFill>
                    <a:srgbClr val="FFFFFF"/>
                  </a:solidFill>
                </a:uFill>
                <a:latin typeface="Arial"/>
                <a:ea typeface="ヒラギノ角ゴ Pro W3"/>
              </a:rPr>
              <a:t>Dialogue «</a:t>
            </a:r>
            <a:r>
              <a:rPr lang="fr-FR" sz="2000" b="0" strike="noStrike" spc="-1" dirty="0">
                <a:uFill>
                  <a:solidFill>
                    <a:srgbClr val="FFFFFF"/>
                  </a:solidFill>
                </a:uFill>
                <a:latin typeface="Arial"/>
                <a:ea typeface="ヒラギノ角ゴ Pro W3"/>
              </a:rPr>
              <a:t> Options » </a:t>
            </a:r>
            <a:r>
              <a:rPr lang="fr-FR" spc="-1" dirty="0">
                <a:uFill>
                  <a:solidFill>
                    <a:srgbClr val="FFFFFF"/>
                  </a:solidFill>
                </a:uFill>
                <a:latin typeface="Arial"/>
              </a:rPr>
              <a:t> </a:t>
            </a:r>
            <a:r>
              <a:rPr lang="fr-FR" spc="-1" dirty="0" smtClean="0">
                <a:uFill>
                  <a:solidFill>
                    <a:srgbClr val="FFFFFF"/>
                  </a:solidFill>
                </a:uFill>
                <a:latin typeface="Arial"/>
              </a:rPr>
              <a:t>                                                                </a:t>
            </a:r>
            <a:r>
              <a:rPr lang="fr-FR" sz="2000" spc="-1" dirty="0" smtClean="0">
                <a:uFill>
                  <a:solidFill>
                    <a:srgbClr val="FFFFFF"/>
                  </a:solidFill>
                </a:uFill>
                <a:latin typeface="Arial"/>
                <a:ea typeface="ヒラギノ角ゴ Pro W3"/>
              </a:rPr>
              <a:t>Options/Code </a:t>
            </a:r>
            <a:r>
              <a:rPr lang="fr-FR" sz="2000" spc="-1" dirty="0">
                <a:uFill>
                  <a:solidFill>
                    <a:srgbClr val="FFFFFF"/>
                  </a:solidFill>
                </a:uFill>
                <a:latin typeface="Arial"/>
                <a:ea typeface="ヒラギノ角ゴ Pro W3"/>
              </a:rPr>
              <a:t>de </a:t>
            </a:r>
            <a:r>
              <a:rPr lang="fr-FR" sz="2000" spc="-1" dirty="0" smtClean="0">
                <a:uFill>
                  <a:solidFill>
                    <a:srgbClr val="FFFFFF"/>
                  </a:solidFill>
                </a:uFill>
                <a:latin typeface="Arial"/>
                <a:ea typeface="ヒラギノ角ゴ Pro W3"/>
              </a:rPr>
              <a:t>paye </a:t>
            </a:r>
            <a:r>
              <a:rPr lang="fr-FR" sz="2000" spc="-1" dirty="0">
                <a:uFill>
                  <a:solidFill>
                    <a:srgbClr val="FFFFFF"/>
                  </a:solidFill>
                </a:uFill>
                <a:latin typeface="Arial"/>
                <a:ea typeface="ヒラギノ角ゴ Pro W3"/>
              </a:rPr>
              <a:t>des </a:t>
            </a:r>
            <a:r>
              <a:rPr lang="fr-FR" sz="2000" spc="-1" dirty="0" smtClean="0">
                <a:uFill>
                  <a:solidFill>
                    <a:srgbClr val="FFFFFF"/>
                  </a:solidFill>
                </a:uFill>
                <a:latin typeface="Arial"/>
                <a:ea typeface="ヒラギノ角ゴ Pro W3"/>
              </a:rPr>
              <a:t>tests des rapports d’analyse à venir (déploiement prévu en juin).</a:t>
            </a:r>
          </a:p>
          <a:p>
            <a:pPr>
              <a:lnSpc>
                <a:spcPct val="100000"/>
              </a:lnSpc>
            </a:pPr>
            <a:endParaRPr lang="fr-FR" sz="2000" spc="-1" dirty="0">
              <a:uFill>
                <a:solidFill>
                  <a:srgbClr val="FFFFFF"/>
                </a:solidFill>
              </a:uFill>
              <a:latin typeface="Arial"/>
              <a:ea typeface="ヒラギノ角ゴ Pro W3"/>
            </a:endParaRPr>
          </a:p>
          <a:p>
            <a:r>
              <a:rPr lang="fr-FR" sz="2000" spc="-1" dirty="0">
                <a:uFill>
                  <a:solidFill>
                    <a:srgbClr val="FFFFFF"/>
                  </a:solidFill>
                </a:uFill>
                <a:latin typeface="Arial"/>
                <a:ea typeface="ヒラギノ角ゴ Pro W3"/>
              </a:rPr>
              <a:t>Possibilité de </a:t>
            </a:r>
            <a:r>
              <a:rPr lang="fr-FR" sz="2000" spc="-1" dirty="0" smtClean="0">
                <a:uFill>
                  <a:solidFill>
                    <a:srgbClr val="FFFFFF"/>
                  </a:solidFill>
                </a:uFill>
                <a:latin typeface="Arial"/>
                <a:ea typeface="ヒラギノ角ゴ Pro W3"/>
              </a:rPr>
              <a:t>sélectionner </a:t>
            </a:r>
            <a:r>
              <a:rPr lang="fr-FR" sz="2000" spc="-1" dirty="0">
                <a:uFill>
                  <a:solidFill>
                    <a:srgbClr val="FFFFFF"/>
                  </a:solidFill>
                </a:uFill>
                <a:latin typeface="Arial"/>
                <a:ea typeface="ヒラギノ角ゴ Pro W3"/>
              </a:rPr>
              <a:t>les codes correspondant aux différents libellés de traitement, de primes, indemnités, etc. (codes NBI, PFI, PPR, IFTS, IAT, etc.) </a:t>
            </a:r>
            <a:r>
              <a:rPr lang="fr-FR" sz="2000" spc="-1" dirty="0" smtClean="0">
                <a:uFill>
                  <a:solidFill>
                    <a:srgbClr val="FFFFFF"/>
                  </a:solidFill>
                </a:uFill>
                <a:latin typeface="Arial"/>
                <a:ea typeface="ヒラギノ角ゴ Pro W3"/>
              </a:rPr>
              <a:t>pour cibler la recherche. </a:t>
            </a:r>
          </a:p>
          <a:p>
            <a:endParaRPr lang="fr-FR" sz="2000" spc="-1" dirty="0">
              <a:uFill>
                <a:solidFill>
                  <a:srgbClr val="FFFFFF"/>
                </a:solidFill>
              </a:uFill>
              <a:latin typeface="Arial"/>
              <a:ea typeface="ヒラギノ角ゴ Pro W3"/>
            </a:endParaRPr>
          </a:p>
          <a:p>
            <a:r>
              <a:rPr lang="fr-FR" sz="2000" spc="-1" dirty="0" smtClean="0">
                <a:uFill>
                  <a:solidFill>
                    <a:srgbClr val="FFFFFF"/>
                  </a:solidFill>
                </a:uFill>
                <a:latin typeface="Arial"/>
                <a:ea typeface="ヒラギノ角ゴ Pro W3"/>
              </a:rPr>
              <a:t>Valider </a:t>
            </a:r>
            <a:r>
              <a:rPr lang="fr-FR" sz="2000" spc="-1" dirty="0">
                <a:uFill>
                  <a:solidFill>
                    <a:srgbClr val="FFFFFF"/>
                  </a:solidFill>
                </a:uFill>
                <a:latin typeface="Arial"/>
                <a:ea typeface="ヒラギノ角ゴ Pro W3"/>
              </a:rPr>
              <a:t>ensuite en cliquant sur l’icône « flèche verte ».</a:t>
            </a:r>
          </a:p>
          <a:p>
            <a:pPr>
              <a:lnSpc>
                <a:spcPct val="100000"/>
              </a:lnSpc>
            </a:pPr>
            <a:endParaRPr lang="fr-FR" sz="2000" spc="-1" dirty="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a:uFill>
                <a:solidFill>
                  <a:srgbClr val="FFFFFF"/>
                </a:solidFill>
              </a:uFill>
              <a:latin typeface="Arial"/>
              <a:ea typeface="ヒラギノ角ゴ Pro W3"/>
            </a:endParaRPr>
          </a:p>
          <a:p>
            <a:pPr>
              <a:lnSpc>
                <a:spcPct val="100000"/>
              </a:lnSpc>
            </a:pPr>
            <a:endParaRPr lang="fr-FR" sz="1800" b="0" strike="noStrike" spc="-1" dirty="0" smtClean="0">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p:txBody>
      </p:sp>
      <p:sp>
        <p:nvSpPr>
          <p:cNvPr id="293" name="CustomShape 4"/>
          <p:cNvSpPr/>
          <p:nvPr/>
        </p:nvSpPr>
        <p:spPr>
          <a:xfrm>
            <a:off x="300960" y="40130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a:solidFill>
                  <a:srgbClr val="308087"/>
                </a:solidFill>
                <a:uFill>
                  <a:solidFill>
                    <a:srgbClr val="FFFFFF"/>
                  </a:solidFill>
                </a:uFill>
                <a:latin typeface="Times New Roman"/>
                <a:ea typeface="DejaVu Sans"/>
              </a:rPr>
              <a:t>ONGLET « options » - « </a:t>
            </a:r>
            <a:r>
              <a:rPr lang="fr-FR" sz="2400" cap="all" spc="-1" dirty="0" smtClean="0">
                <a:solidFill>
                  <a:srgbClr val="308087"/>
                </a:solidFill>
                <a:uFill>
                  <a:solidFill>
                    <a:srgbClr val="FFFFFF"/>
                  </a:solidFill>
                </a:uFill>
                <a:latin typeface="Times New Roman"/>
                <a:ea typeface="DejaVu Sans"/>
              </a:rPr>
              <a:t>CODES</a:t>
            </a:r>
            <a:r>
              <a:rPr lang="fr-FR" sz="2400" cap="all" spc="-1" dirty="0">
                <a:solidFill>
                  <a:srgbClr val="308087"/>
                </a:solidFill>
                <a:uFill>
                  <a:solidFill>
                    <a:srgbClr val="FFFFFF"/>
                  </a:solidFill>
                </a:uFill>
                <a:latin typeface="Times New Roman"/>
                <a:ea typeface="DejaVu Sans"/>
              </a:rPr>
              <a:t> »</a:t>
            </a:r>
          </a:p>
        </p:txBody>
      </p:sp>
      <p:sp>
        <p:nvSpPr>
          <p:cNvPr id="294"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95" name="Picture 3"/>
          <p:cNvPicPr/>
          <p:nvPr/>
        </p:nvPicPr>
        <p:blipFill>
          <a:blip r:embed="rId2"/>
          <a:stretch/>
        </p:blipFill>
        <p:spPr>
          <a:xfrm>
            <a:off x="2968565" y="1118616"/>
            <a:ext cx="473375" cy="512446"/>
          </a:xfrm>
          <a:prstGeom prst="rect">
            <a:avLst/>
          </a:prstGeom>
          <a:ln>
            <a:noFill/>
          </a:ln>
        </p:spPr>
      </p:pic>
      <p:sp>
        <p:nvSpPr>
          <p:cNvPr id="298"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33</a:t>
            </a:fld>
            <a:endParaRPr lang="fr-FR"/>
          </a:p>
        </p:txBody>
      </p:sp>
      <p:sp>
        <p:nvSpPr>
          <p:cNvPr id="5" name="Rectangle 4"/>
          <p:cNvSpPr/>
          <p:nvPr/>
        </p:nvSpPr>
        <p:spPr>
          <a:xfrm>
            <a:off x="3632495" y="1258282"/>
            <a:ext cx="1926681" cy="369332"/>
          </a:xfrm>
          <a:prstGeom prst="rect">
            <a:avLst/>
          </a:prstGeom>
        </p:spPr>
        <p:txBody>
          <a:bodyPr wrap="none">
            <a:spAutoFit/>
          </a:bodyPr>
          <a:lstStyle/>
          <a:p>
            <a:pPr>
              <a:lnSpc>
                <a:spcPct val="100000"/>
              </a:lnSpc>
            </a:pPr>
            <a:r>
              <a:rPr lang="fr-FR" spc="-1" dirty="0" smtClean="0">
                <a:solidFill>
                  <a:srgbClr val="000000"/>
                </a:solidFill>
                <a:uFill>
                  <a:solidFill>
                    <a:srgbClr val="FFFFFF"/>
                  </a:solidFill>
                </a:uFill>
                <a:latin typeface="Arial"/>
                <a:ea typeface="ヒラギノ角ゴ Pro W3"/>
              </a:rPr>
              <a:t>onglet </a:t>
            </a:r>
            <a:r>
              <a:rPr lang="fr-FR" spc="-1" dirty="0">
                <a:solidFill>
                  <a:srgbClr val="000000"/>
                </a:solidFill>
                <a:uFill>
                  <a:solidFill>
                    <a:srgbClr val="FFFFFF"/>
                  </a:solidFill>
                </a:uFill>
                <a:latin typeface="Arial"/>
                <a:ea typeface="ヒラギノ角ゴ Pro W3"/>
              </a:rPr>
              <a:t>« </a:t>
            </a:r>
            <a:r>
              <a:rPr lang="fr-FR" spc="-1" dirty="0" smtClean="0">
                <a:solidFill>
                  <a:srgbClr val="000000"/>
                </a:solidFill>
                <a:uFill>
                  <a:solidFill>
                    <a:srgbClr val="FFFFFF"/>
                  </a:solidFill>
                </a:uFill>
                <a:latin typeface="Arial"/>
                <a:ea typeface="ヒラギノ角ゴ Pro W3"/>
              </a:rPr>
              <a:t>Codes</a:t>
            </a:r>
            <a:r>
              <a:rPr lang="fr-FR" spc="-1" dirty="0">
                <a:solidFill>
                  <a:srgbClr val="000000"/>
                </a:solidFill>
                <a:uFill>
                  <a:solidFill>
                    <a:srgbClr val="FFFFFF"/>
                  </a:solidFill>
                </a:uFill>
                <a:latin typeface="Arial"/>
                <a:ea typeface="ヒラギノ角ゴ Pro W3"/>
              </a:rPr>
              <a:t> »</a:t>
            </a:r>
            <a:endParaRPr lang="fr-FR" spc="-1" dirty="0">
              <a:solidFill>
                <a:srgbClr val="000000"/>
              </a:solidFill>
              <a:uFill>
                <a:solidFill>
                  <a:srgbClr val="FFFFFF"/>
                </a:solidFill>
              </a:uFill>
              <a:latin typeface="Arial"/>
            </a:endParaRPr>
          </a:p>
        </p:txBody>
      </p:sp>
      <p:pic>
        <p:nvPicPr>
          <p:cNvPr id="12" name="Image 11"/>
          <p:cNvPicPr>
            <a:picLocks noChangeAspect="1"/>
          </p:cNvPicPr>
          <p:nvPr/>
        </p:nvPicPr>
        <p:blipFill rotWithShape="1">
          <a:blip r:embed="rId3">
            <a:extLst>
              <a:ext uri="{28A0092B-C50C-407E-A947-70E740481C1C}">
                <a14:useLocalDpi xmlns:a14="http://schemas.microsoft.com/office/drawing/2010/main" val="0"/>
              </a:ext>
            </a:extLst>
          </a:blip>
          <a:srcRect l="3508" t="31025" r="85068" b="58547"/>
          <a:stretch/>
        </p:blipFill>
        <p:spPr>
          <a:xfrm>
            <a:off x="5496642" y="1083865"/>
            <a:ext cx="948907" cy="813671"/>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558" y="1897536"/>
            <a:ext cx="4674682" cy="439136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91" name="CustomShape 2"/>
          <p:cNvSpPr/>
          <p:nvPr/>
        </p:nvSpPr>
        <p:spPr>
          <a:xfrm>
            <a:off x="378598" y="2150976"/>
            <a:ext cx="8540280" cy="41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2000" b="0" strike="noStrike" spc="-1" dirty="0" smtClean="0">
              <a:uFill>
                <a:solidFill>
                  <a:srgbClr val="FFFFFF"/>
                </a:solidFill>
              </a:uFill>
              <a:latin typeface="Arial"/>
              <a:ea typeface="ヒラギノ角ゴ Pro W3"/>
            </a:endParaRPr>
          </a:p>
          <a:p>
            <a:pPr>
              <a:lnSpc>
                <a:spcPct val="100000"/>
              </a:lnSpc>
            </a:pPr>
            <a:r>
              <a:rPr lang="fr-FR" sz="2000" b="1" spc="-1" dirty="0" smtClean="0">
                <a:uFill>
                  <a:solidFill>
                    <a:srgbClr val="FFFFFF"/>
                  </a:solidFill>
                </a:uFill>
                <a:latin typeface="Arial"/>
                <a:ea typeface="ヒラギノ角ゴ Pro W3"/>
              </a:rPr>
              <a:t>Menu Configurer &gt;</a:t>
            </a:r>
            <a:r>
              <a:rPr lang="fr-FR" sz="2000" b="1" strike="noStrike" spc="-1" dirty="0">
                <a:uFill>
                  <a:solidFill>
                    <a:srgbClr val="FFFFFF"/>
                  </a:solidFill>
                </a:uFill>
                <a:latin typeface="Arial"/>
                <a:ea typeface="ヒラギノ角ゴ Pro W3"/>
              </a:rPr>
              <a:t> </a:t>
            </a:r>
            <a:r>
              <a:rPr lang="fr-FR" sz="2000" b="1" strike="noStrike" spc="-1" dirty="0" smtClean="0">
                <a:uFill>
                  <a:solidFill>
                    <a:srgbClr val="FFFFFF"/>
                  </a:solidFill>
                </a:uFill>
                <a:latin typeface="Arial"/>
                <a:ea typeface="ヒラギノ角ゴ Pro W3"/>
              </a:rPr>
              <a:t>Configurer l’interface</a:t>
            </a:r>
            <a:r>
              <a:rPr lang="fr-FR" sz="2000" b="0" strike="noStrike" spc="-1" dirty="0">
                <a:uFill>
                  <a:solidFill>
                    <a:srgbClr val="FFFFFF"/>
                  </a:solidFill>
                </a:uFill>
                <a:latin typeface="Arial"/>
                <a:ea typeface="ヒラギノ角ゴ Pro W3"/>
              </a:rPr>
              <a:t> </a:t>
            </a:r>
            <a:endParaRPr lang="fr-FR" sz="2000" b="0" strike="noStrike" spc="-1" dirty="0" smtClean="0">
              <a:uFill>
                <a:solidFill>
                  <a:srgbClr val="FFFFFF"/>
                </a:solidFill>
              </a:uFill>
              <a:latin typeface="Arial"/>
              <a:ea typeface="ヒラギノ角ゴ Pro W3"/>
            </a:endParaRPr>
          </a:p>
          <a:p>
            <a:pPr>
              <a:lnSpc>
                <a:spcPct val="100000"/>
              </a:lnSpc>
            </a:pPr>
            <a:endParaRPr lang="fr-FR" sz="2000" b="0" strike="noStrike" spc="-1" dirty="0" smtClean="0">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Affichage</a:t>
            </a:r>
            <a:r>
              <a:rPr lang="fr-FR" sz="2000" b="0" strike="noStrike" spc="-1" dirty="0" smtClean="0">
                <a:uFill>
                  <a:solidFill>
                    <a:srgbClr val="FFFFFF"/>
                  </a:solidFill>
                </a:uFill>
                <a:latin typeface="Arial"/>
                <a:ea typeface="ヒラギノ角ゴ Pro W3"/>
              </a:rPr>
              <a:t> : afficher le gestionnaire de fichier, afficher le gestionnaire de projet, afficher les messages, plein écran</a:t>
            </a:r>
          </a:p>
          <a:p>
            <a:pPr algn="just">
              <a:lnSpc>
                <a:spcPct val="100000"/>
              </a:lnSpc>
            </a:pPr>
            <a:endParaRPr lang="fr-FR" sz="2000" b="0" strike="noStrike" spc="-1" dirty="0" smtClean="0">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Barres </a:t>
            </a:r>
            <a:r>
              <a:rPr lang="fr-FR" b="1" spc="-1" dirty="0">
                <a:solidFill>
                  <a:srgbClr val="558ED5"/>
                </a:solidFill>
                <a:uFill>
                  <a:solidFill>
                    <a:srgbClr val="FFFFFF"/>
                  </a:solidFill>
                </a:uFill>
                <a:latin typeface="Arial"/>
                <a:ea typeface="ヒラギノ角ゴ Pro W3"/>
              </a:rPr>
              <a:t>d’outils </a:t>
            </a:r>
            <a:r>
              <a:rPr lang="fr-FR" sz="2000" spc="-1" dirty="0" smtClean="0">
                <a:uFill>
                  <a:solidFill>
                    <a:srgbClr val="FFFFFF"/>
                  </a:solidFill>
                </a:uFill>
                <a:latin typeface="Arial"/>
                <a:ea typeface="ヒラギノ角ゴ Pro W3"/>
              </a:rPr>
              <a:t>: afficher la barre d’outils de fichiers, afficher la barre d’édition, afficher le processus, afficher la barre d’options,…</a:t>
            </a: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Sauvegarder/Lancer</a:t>
            </a:r>
            <a:r>
              <a:rPr lang="fr-FR" sz="2000" b="0" strike="noStrike" spc="-1" dirty="0" smtClean="0">
                <a:uFill>
                  <a:solidFill>
                    <a:srgbClr val="FFFFFF"/>
                  </a:solidFill>
                </a:uFill>
                <a:latin typeface="Arial"/>
              </a:rPr>
              <a:t> : sauvegarder le projet automatiquement, charger le projet par défaut au lancement, charger les données utilisateur au lancement.</a:t>
            </a:r>
          </a:p>
          <a:p>
            <a:pPr algn="just">
              <a:lnSpc>
                <a:spcPct val="100000"/>
              </a:lnSpc>
            </a:pPr>
            <a:r>
              <a:rPr lang="fr-FR" b="1" spc="-1" dirty="0" smtClean="0">
                <a:solidFill>
                  <a:srgbClr val="558ED5"/>
                </a:solidFill>
                <a:uFill>
                  <a:solidFill>
                    <a:srgbClr val="FFFFFF"/>
                  </a:solidFill>
                </a:uFill>
                <a:latin typeface="Arial"/>
                <a:ea typeface="ヒラギノ角ゴ Pro W3"/>
              </a:rPr>
              <a:t>Console </a:t>
            </a:r>
            <a:r>
              <a:rPr lang="fr-FR" sz="2000" spc="-1" dirty="0" smtClean="0">
                <a:uFill>
                  <a:solidFill>
                    <a:srgbClr val="FFFFFF"/>
                  </a:solidFill>
                </a:uFill>
                <a:latin typeface="Arial"/>
              </a:rPr>
              <a:t>: limiter la sortie de la console, limiter la verbosité</a:t>
            </a:r>
          </a:p>
          <a:p>
            <a:pPr>
              <a:lnSpc>
                <a:spcPct val="100000"/>
              </a:lnSpc>
            </a:pPr>
            <a:endParaRPr lang="fr-FR" sz="1800" b="0" strike="noStrike" spc="-1" dirty="0">
              <a:solidFill>
                <a:srgbClr val="FF0000"/>
              </a:solidFill>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p:txBody>
      </p:sp>
      <p:sp>
        <p:nvSpPr>
          <p:cNvPr id="293" name="CustomShape 4"/>
          <p:cNvSpPr/>
          <p:nvPr/>
        </p:nvSpPr>
        <p:spPr>
          <a:xfrm>
            <a:off x="300960" y="40130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smtClean="0">
                <a:solidFill>
                  <a:srgbClr val="308087"/>
                </a:solidFill>
                <a:uFill>
                  <a:solidFill>
                    <a:srgbClr val="FFFFFF"/>
                  </a:solidFill>
                </a:uFill>
                <a:latin typeface="Times New Roman"/>
                <a:ea typeface="DejaVu Sans"/>
              </a:rPr>
              <a:t>Le DIALOGUE DE CONFIGURATION</a:t>
            </a:r>
            <a:endParaRPr lang="fr-FR" sz="2400" cap="all" spc="-1" dirty="0">
              <a:solidFill>
                <a:srgbClr val="308087"/>
              </a:solidFill>
              <a:uFill>
                <a:solidFill>
                  <a:srgbClr val="FFFFFF"/>
                </a:solidFill>
              </a:uFill>
              <a:latin typeface="Times New Roman"/>
              <a:ea typeface="DejaVu Sans"/>
            </a:endParaRPr>
          </a:p>
        </p:txBody>
      </p:sp>
      <p:sp>
        <p:nvSpPr>
          <p:cNvPr id="294"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sp>
        <p:nvSpPr>
          <p:cNvPr id="298"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34</a:t>
            </a:fld>
            <a:endParaRPr lang="fr-FR"/>
          </a:p>
        </p:txBody>
      </p:sp>
      <p:pic>
        <p:nvPicPr>
          <p:cNvPr id="10" name="Image 9"/>
          <p:cNvPicPr>
            <a:picLocks noChangeAspect="1"/>
          </p:cNvPicPr>
          <p:nvPr/>
        </p:nvPicPr>
        <p:blipFill>
          <a:blip r:embed="rId2"/>
          <a:stretch>
            <a:fillRect/>
          </a:stretch>
        </p:blipFill>
        <p:spPr>
          <a:xfrm>
            <a:off x="300960" y="1057042"/>
            <a:ext cx="8540280" cy="1220332"/>
          </a:xfrm>
          <a:prstGeom prst="rect">
            <a:avLst/>
          </a:prstGeom>
        </p:spPr>
      </p:pic>
      <p:sp>
        <p:nvSpPr>
          <p:cNvPr id="11" name="Line 6"/>
          <p:cNvSpPr/>
          <p:nvPr/>
        </p:nvSpPr>
        <p:spPr>
          <a:xfrm flipV="1">
            <a:off x="5865962" y="1876585"/>
            <a:ext cx="2168013" cy="754472"/>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4233547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35</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650" y="1311215"/>
            <a:ext cx="7389990" cy="4208189"/>
          </a:xfrm>
          <a:prstGeom prst="rect">
            <a:avLst/>
          </a:prstGeom>
        </p:spPr>
      </p:pic>
      <p:sp>
        <p:nvSpPr>
          <p:cNvPr id="5" name="CustomShape 4"/>
          <p:cNvSpPr/>
          <p:nvPr/>
        </p:nvSpPr>
        <p:spPr>
          <a:xfrm>
            <a:off x="300960" y="40130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smtClean="0">
                <a:solidFill>
                  <a:srgbClr val="308087"/>
                </a:solidFill>
                <a:uFill>
                  <a:solidFill>
                    <a:srgbClr val="FFFFFF"/>
                  </a:solidFill>
                </a:uFill>
                <a:latin typeface="Times New Roman"/>
                <a:ea typeface="DejaVu Sans"/>
              </a:rPr>
              <a:t>Le dialogue de configuration</a:t>
            </a:r>
            <a:endParaRPr lang="fr-FR" sz="2400" cap="all" spc="-1" dirty="0">
              <a:solidFill>
                <a:srgbClr val="308087"/>
              </a:solidFill>
              <a:uFill>
                <a:solidFill>
                  <a:srgbClr val="FFFFFF"/>
                </a:solidFill>
              </a:uFill>
              <a:latin typeface="Times New Roman"/>
              <a:ea typeface="DejaVu Sans"/>
            </a:endParaRPr>
          </a:p>
        </p:txBody>
      </p:sp>
    </p:spTree>
    <p:extLst>
      <p:ext uri="{BB962C8B-B14F-4D97-AF65-F5344CB8AC3E}">
        <p14:creationId xmlns:p14="http://schemas.microsoft.com/office/powerpoint/2010/main" val="27189477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36</a:t>
            </a:fld>
            <a:endParaRPr lang="fr-FR"/>
          </a:p>
        </p:txBody>
      </p:sp>
      <p:sp>
        <p:nvSpPr>
          <p:cNvPr id="4" name="CustomShape 4"/>
          <p:cNvSpPr/>
          <p:nvPr/>
        </p:nvSpPr>
        <p:spPr>
          <a:xfrm>
            <a:off x="126360" y="2570683"/>
            <a:ext cx="8891280" cy="138884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z="2400" b="0" strike="noStrike" cap="all" spc="-1" dirty="0" smtClean="0">
                <a:solidFill>
                  <a:srgbClr val="308087"/>
                </a:solidFill>
                <a:uFill>
                  <a:solidFill>
                    <a:srgbClr val="FFFFFF"/>
                  </a:solidFill>
                </a:uFill>
                <a:latin typeface="Times New Roman"/>
                <a:ea typeface="ヒラギノ角ゴ Pro W3"/>
              </a:rPr>
              <a:t>LA PRODUCTION ET LE CONTRÔLE </a:t>
            </a:r>
          </a:p>
          <a:p>
            <a:pPr algn="ctr"/>
            <a:r>
              <a:rPr lang="fr-FR" sz="2400" b="0" strike="noStrike" cap="all" spc="-1" dirty="0" smtClean="0">
                <a:solidFill>
                  <a:srgbClr val="308087"/>
                </a:solidFill>
                <a:uFill>
                  <a:solidFill>
                    <a:srgbClr val="FFFFFF"/>
                  </a:solidFill>
                </a:uFill>
                <a:latin typeface="Times New Roman"/>
                <a:ea typeface="ヒラギノ角ゴ Pro W3"/>
              </a:rPr>
              <a:t>DES BASES DE </a:t>
            </a:r>
            <a:r>
              <a:rPr lang="fr-FR" sz="2400" b="0" strike="noStrike" cap="all" spc="-1" dirty="0" err="1" smtClean="0">
                <a:solidFill>
                  <a:srgbClr val="308087"/>
                </a:solidFill>
                <a:uFill>
                  <a:solidFill>
                    <a:srgbClr val="FFFFFF"/>
                  </a:solidFill>
                </a:uFill>
                <a:latin typeface="Times New Roman"/>
                <a:ea typeface="ヒラギノ角ゴ Pro W3"/>
              </a:rPr>
              <a:t>DONNéES</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178199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70560" y="1845000"/>
            <a:ext cx="8913600" cy="3094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300"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0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02" name="CustomShape 4"/>
          <p:cNvSpPr/>
          <p:nvPr/>
        </p:nvSpPr>
        <p:spPr>
          <a:xfrm>
            <a:off x="70200" y="351720"/>
            <a:ext cx="9090360" cy="5749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Produire la </a:t>
            </a:r>
            <a:r>
              <a:rPr lang="fr-FR" sz="2400" b="0" strike="noStrike" cap="all" spc="-1" dirty="0">
                <a:solidFill>
                  <a:srgbClr val="308087"/>
                </a:solidFill>
                <a:uFill>
                  <a:solidFill>
                    <a:srgbClr val="FFFFFF"/>
                  </a:solidFill>
                </a:uFill>
                <a:latin typeface="Times New Roman"/>
                <a:ea typeface="ヒラギノ角ゴ Pro W3"/>
              </a:rPr>
              <a:t>base de données CSV</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03" name="CustomShape 5"/>
          <p:cNvSpPr/>
          <p:nvPr/>
        </p:nvSpPr>
        <p:spPr>
          <a:xfrm>
            <a:off x="179640" y="1845000"/>
            <a:ext cx="4258080" cy="3200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dirty="0">
                <a:solidFill>
                  <a:srgbClr val="0000CC"/>
                </a:solidFill>
                <a:uFill>
                  <a:solidFill>
                    <a:srgbClr val="FFFFFF"/>
                  </a:solidFill>
                </a:uFill>
                <a:latin typeface="Arial"/>
                <a:ea typeface="ヒラギノ角ゴ Pro W3"/>
              </a:rPr>
              <a:t>Cliquer sur l’icône « CSV » de la barre d’outils afin de produire la base de données.csv.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2000" b="0" strike="noStrike" spc="-1" dirty="0" smtClean="0">
              <a:solidFill>
                <a:srgbClr val="0000CC"/>
              </a:solidFill>
              <a:uFill>
                <a:solidFill>
                  <a:srgbClr val="FFFFFF"/>
                </a:solidFill>
              </a:uFill>
              <a:latin typeface="Arial"/>
              <a:ea typeface="ヒラギノ角ゴ Pro W3"/>
            </a:endParaRPr>
          </a:p>
          <a:p>
            <a:pPr>
              <a:lnSpc>
                <a:spcPct val="100000"/>
              </a:lnSpc>
            </a:pPr>
            <a:r>
              <a:rPr lang="fr-FR" sz="2000" b="0" strike="noStrike" spc="-1" dirty="0" smtClean="0">
                <a:solidFill>
                  <a:schemeClr val="tx2"/>
                </a:solidFill>
                <a:uFill>
                  <a:solidFill>
                    <a:srgbClr val="FFFFFF"/>
                  </a:solidFill>
                </a:uFill>
                <a:latin typeface="Arial"/>
                <a:ea typeface="ヒラギノ角ゴ Pro W3"/>
              </a:rPr>
              <a:t>Une </a:t>
            </a:r>
            <a:r>
              <a:rPr lang="fr-FR" sz="2000" b="0" strike="noStrike" spc="-1" dirty="0">
                <a:solidFill>
                  <a:schemeClr val="tx2"/>
                </a:solidFill>
                <a:uFill>
                  <a:solidFill>
                    <a:srgbClr val="FFFFFF"/>
                  </a:solidFill>
                </a:uFill>
                <a:latin typeface="Arial"/>
                <a:ea typeface="ヒラギノ角ゴ Pro W3"/>
              </a:rPr>
              <a:t>barre de progression s’affiche. Lorsque la barre se stabilise à 100%, la mention « Terminé » dans le dialogue indique la fin du traitement</a:t>
            </a:r>
            <a:r>
              <a:rPr lang="fr-FR" sz="2000" b="0" strike="noStrike" spc="-1" dirty="0">
                <a:solidFill>
                  <a:srgbClr val="0000CC"/>
                </a:solidFill>
                <a:uFill>
                  <a:solidFill>
                    <a:srgbClr val="FFFFFF"/>
                  </a:solidFill>
                </a:uFill>
                <a:latin typeface="Times New Roman"/>
                <a:ea typeface="ヒラギノ角ゴ Pro W3"/>
              </a:rPr>
              <a:t>.</a:t>
            </a:r>
            <a:endParaRPr lang="fr-FR" sz="1800" b="0" strike="noStrike" spc="-1" dirty="0">
              <a:solidFill>
                <a:srgbClr val="000000"/>
              </a:solidFill>
              <a:uFill>
                <a:solidFill>
                  <a:srgbClr val="FFFFFF"/>
                </a:solidFill>
              </a:uFill>
              <a:latin typeface="Arial"/>
            </a:endParaRPr>
          </a:p>
        </p:txBody>
      </p:sp>
      <p:grpSp>
        <p:nvGrpSpPr>
          <p:cNvPr id="6" name="Groupe 5"/>
          <p:cNvGrpSpPr/>
          <p:nvPr/>
        </p:nvGrpSpPr>
        <p:grpSpPr>
          <a:xfrm>
            <a:off x="3636000" y="1260641"/>
            <a:ext cx="5478886" cy="2184199"/>
            <a:chOff x="3636000" y="1260641"/>
            <a:chExt cx="5478886" cy="2184199"/>
          </a:xfrm>
        </p:grpSpPr>
        <p:sp>
          <p:nvSpPr>
            <p:cNvPr id="305"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grpSp>
          <p:nvGrpSpPr>
            <p:cNvPr id="5" name="Groupe 4"/>
            <p:cNvGrpSpPr/>
            <p:nvPr/>
          </p:nvGrpSpPr>
          <p:grpSpPr>
            <a:xfrm>
              <a:off x="3801014" y="1260641"/>
              <a:ext cx="5313872" cy="537919"/>
              <a:chOff x="3801014" y="1260641"/>
              <a:chExt cx="5313872" cy="537919"/>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1" t="-1" r="41776" b="91625"/>
              <a:stretch/>
            </p:blipFill>
            <p:spPr>
              <a:xfrm>
                <a:off x="3801014" y="1260641"/>
                <a:ext cx="5313872" cy="477179"/>
              </a:xfrm>
              <a:prstGeom prst="rect">
                <a:avLst/>
              </a:prstGeom>
            </p:spPr>
          </p:pic>
          <p:sp>
            <p:nvSpPr>
              <p:cNvPr id="306" name="CustomShape 7"/>
              <p:cNvSpPr/>
              <p:nvPr/>
            </p:nvSpPr>
            <p:spPr>
              <a:xfrm>
                <a:off x="7486650" y="1319950"/>
                <a:ext cx="323550" cy="47861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grpSp>
        <p:pic>
          <p:nvPicPr>
            <p:cNvPr id="307" name="Picture 2"/>
            <p:cNvPicPr/>
            <p:nvPr/>
          </p:nvPicPr>
          <p:blipFill>
            <a:blip r:embed="rId3"/>
            <a:stretch/>
          </p:blipFill>
          <p:spPr>
            <a:xfrm>
              <a:off x="3636000" y="2398680"/>
              <a:ext cx="598680" cy="1046160"/>
            </a:xfrm>
            <a:prstGeom prst="rect">
              <a:avLst/>
            </a:prstGeom>
            <a:ln>
              <a:noFill/>
            </a:ln>
          </p:spPr>
        </p:pic>
      </p:gr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37</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337"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38" name="CustomShape 3"/>
          <p:cNvSpPr/>
          <p:nvPr/>
        </p:nvSpPr>
        <p:spPr>
          <a:xfrm>
            <a:off x="1990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err="1" smtClean="0">
                <a:solidFill>
                  <a:srgbClr val="308087"/>
                </a:solidFill>
                <a:uFill>
                  <a:solidFill>
                    <a:srgbClr val="FFFFFF"/>
                  </a:solidFill>
                </a:uFill>
                <a:latin typeface="Times New Roman"/>
                <a:ea typeface="ヒラギノ角ゴ Pro W3"/>
              </a:rPr>
              <a:t>ACCéDER</a:t>
            </a:r>
            <a:r>
              <a:rPr lang="fr-FR" sz="2400" b="0" strike="noStrike" cap="all" spc="-1" dirty="0" smtClean="0">
                <a:solidFill>
                  <a:srgbClr val="308087"/>
                </a:solidFill>
                <a:uFill>
                  <a:solidFill>
                    <a:srgbClr val="FFFFFF"/>
                  </a:solidFill>
                </a:uFill>
                <a:latin typeface="Times New Roman"/>
                <a:ea typeface="ヒラギノ角ゴ Pro W3"/>
              </a:rPr>
              <a:t> AUX BASES de </a:t>
            </a:r>
            <a:r>
              <a:rPr lang="fr-FR" sz="2400" b="0" strike="noStrike" cap="all" spc="-1" dirty="0">
                <a:solidFill>
                  <a:srgbClr val="308087"/>
                </a:solidFill>
                <a:uFill>
                  <a:solidFill>
                    <a:srgbClr val="FFFFFF"/>
                  </a:solidFill>
                </a:uFill>
                <a:latin typeface="Times New Roman"/>
                <a:ea typeface="ヒラギノ角ゴ Pro W3"/>
              </a:rPr>
              <a:t>données CSV</a:t>
            </a:r>
            <a:endParaRPr lang="fr-FR" sz="1800" b="0" strike="noStrike" spc="-1" dirty="0">
              <a:solidFill>
                <a:srgbClr val="000000"/>
              </a:solidFill>
              <a:uFill>
                <a:solidFill>
                  <a:srgbClr val="FFFFFF"/>
                </a:solidFill>
              </a:uFill>
              <a:latin typeface="Arial"/>
            </a:endParaRPr>
          </a:p>
        </p:txBody>
      </p:sp>
      <p:sp>
        <p:nvSpPr>
          <p:cNvPr id="339" name="CustomShape 4"/>
          <p:cNvSpPr/>
          <p:nvPr/>
        </p:nvSpPr>
        <p:spPr>
          <a:xfrm>
            <a:off x="199080" y="1269000"/>
            <a:ext cx="8863200" cy="1366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dirty="0">
                <a:solidFill>
                  <a:srgbClr val="000000"/>
                </a:solidFill>
                <a:uFill>
                  <a:solidFill>
                    <a:srgbClr val="FFFFFF"/>
                  </a:solidFill>
                </a:uFill>
                <a:latin typeface="Times New Roman"/>
                <a:ea typeface="ヒラギノ角ゴ Pro W3"/>
              </a:rPr>
              <a:t>Deux bases CSV :</a:t>
            </a:r>
            <a:endParaRPr lang="fr-FR"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StarSymbol"/>
              <a:buChar char="-"/>
            </a:pPr>
            <a:r>
              <a:rPr lang="fr-FR" sz="2400" b="0" strike="noStrike" spc="-1" dirty="0">
                <a:solidFill>
                  <a:srgbClr val="000000"/>
                </a:solidFill>
                <a:uFill>
                  <a:solidFill>
                    <a:srgbClr val="FFFFFF"/>
                  </a:solidFill>
                </a:uFill>
                <a:latin typeface="Times New Roman"/>
                <a:ea typeface="ヒラギノ角ゴ Pro W3"/>
              </a:rPr>
              <a:t>l’ensemble des bulletins de </a:t>
            </a:r>
            <a:r>
              <a:rPr lang="fr-FR" sz="2400" b="0" strike="noStrike" spc="-1" dirty="0" smtClean="0">
                <a:solidFill>
                  <a:srgbClr val="000000"/>
                </a:solidFill>
                <a:uFill>
                  <a:solidFill>
                    <a:srgbClr val="FFFFFF"/>
                  </a:solidFill>
                </a:uFill>
                <a:latin typeface="Times New Roman"/>
                <a:ea typeface="ヒラギノ角ゴ Pro W3"/>
              </a:rPr>
              <a:t>paye </a:t>
            </a:r>
            <a:r>
              <a:rPr lang="fr-FR" sz="2400" b="0" strike="noStrike" spc="-1" dirty="0">
                <a:solidFill>
                  <a:srgbClr val="000000"/>
                </a:solidFill>
                <a:uFill>
                  <a:solidFill>
                    <a:srgbClr val="FFFFFF"/>
                  </a:solidFill>
                </a:uFill>
                <a:latin typeface="Times New Roman"/>
                <a:ea typeface="ヒラギノ角ゴ Pro W3"/>
              </a:rPr>
              <a:t>(fichier léger) </a:t>
            </a:r>
            <a:endParaRPr lang="fr-FR"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StarSymbol"/>
              <a:buChar char="-"/>
            </a:pPr>
            <a:r>
              <a:rPr lang="fr-FR" sz="2400" b="0" strike="noStrike" spc="-1" dirty="0">
                <a:solidFill>
                  <a:srgbClr val="000000"/>
                </a:solidFill>
                <a:uFill>
                  <a:solidFill>
                    <a:srgbClr val="FFFFFF"/>
                  </a:solidFill>
                </a:uFill>
                <a:latin typeface="Times New Roman"/>
                <a:ea typeface="ヒラギノ角ゴ Pro W3"/>
              </a:rPr>
              <a:t>l’ensemble des lignes de </a:t>
            </a:r>
            <a:r>
              <a:rPr lang="fr-FR" sz="2400" b="0" strike="noStrike" spc="-1" dirty="0" smtClean="0">
                <a:solidFill>
                  <a:srgbClr val="000000"/>
                </a:solidFill>
                <a:uFill>
                  <a:solidFill>
                    <a:srgbClr val="FFFFFF"/>
                  </a:solidFill>
                </a:uFill>
                <a:latin typeface="Times New Roman"/>
                <a:ea typeface="ヒラギノ角ゴ Pro W3"/>
              </a:rPr>
              <a:t>paye </a:t>
            </a:r>
            <a:r>
              <a:rPr lang="fr-FR" sz="2400" b="0" strike="noStrike" spc="-1" dirty="0">
                <a:solidFill>
                  <a:srgbClr val="000000"/>
                </a:solidFill>
                <a:uFill>
                  <a:solidFill>
                    <a:srgbClr val="FFFFFF"/>
                  </a:solidFill>
                </a:uFill>
                <a:latin typeface="Times New Roman"/>
                <a:ea typeface="ヒラギノ角ゴ Pro W3"/>
              </a:rPr>
              <a:t>fusionnées aux bulletins de </a:t>
            </a:r>
            <a:r>
              <a:rPr lang="fr-FR" sz="2400" b="0" strike="noStrike" spc="-1" dirty="0" smtClean="0">
                <a:solidFill>
                  <a:srgbClr val="000000"/>
                </a:solidFill>
                <a:uFill>
                  <a:solidFill>
                    <a:srgbClr val="FFFFFF"/>
                  </a:solidFill>
                </a:uFill>
                <a:latin typeface="Times New Roman"/>
                <a:ea typeface="ヒラギノ角ゴ Pro W3"/>
              </a:rPr>
              <a:t>paye</a:t>
            </a:r>
            <a:endParaRPr lang="fr-FR" sz="1800" b="0" strike="noStrike" spc="-1" dirty="0">
              <a:solidFill>
                <a:srgbClr val="000000"/>
              </a:solidFill>
              <a:uFill>
                <a:solidFill>
                  <a:srgbClr val="FFFFFF"/>
                </a:solidFill>
              </a:uFill>
              <a:latin typeface="Arial"/>
            </a:endParaRPr>
          </a:p>
        </p:txBody>
      </p:sp>
      <p:grpSp>
        <p:nvGrpSpPr>
          <p:cNvPr id="5" name="Groupe 4"/>
          <p:cNvGrpSpPr/>
          <p:nvPr/>
        </p:nvGrpSpPr>
        <p:grpSpPr>
          <a:xfrm>
            <a:off x="521038" y="2966719"/>
            <a:ext cx="6965612" cy="870701"/>
            <a:chOff x="521038" y="2966719"/>
            <a:chExt cx="6965612" cy="870701"/>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95" t="48" r="29906" b="85896"/>
            <a:stretch/>
          </p:blipFill>
          <p:spPr>
            <a:xfrm>
              <a:off x="521038" y="2966719"/>
              <a:ext cx="6965612" cy="870701"/>
            </a:xfrm>
            <a:prstGeom prst="rect">
              <a:avLst/>
            </a:prstGeom>
          </p:spPr>
        </p:pic>
        <p:sp>
          <p:nvSpPr>
            <p:cNvPr id="341" name="CustomShape 5"/>
            <p:cNvSpPr/>
            <p:nvPr/>
          </p:nvSpPr>
          <p:spPr>
            <a:xfrm rot="21518400">
              <a:off x="5116522" y="3031345"/>
              <a:ext cx="530027" cy="465673"/>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grpSp>
      <p:sp>
        <p:nvSpPr>
          <p:cNvPr id="342" name="CustomShape 6"/>
          <p:cNvSpPr/>
          <p:nvPr/>
        </p:nvSpPr>
        <p:spPr>
          <a:xfrm>
            <a:off x="3938670" y="3837420"/>
            <a:ext cx="2519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Accès aux bases</a:t>
            </a:r>
            <a:endParaRPr lang="fr-FR" sz="1800" b="0" strike="noStrike" spc="-1" dirty="0">
              <a:solidFill>
                <a:srgbClr val="000000"/>
              </a:solidFill>
              <a:uFill>
                <a:solidFill>
                  <a:srgbClr val="FFFFFF"/>
                </a:solidFill>
              </a:uFill>
              <a:latin typeface="Arial"/>
            </a:endParaRPr>
          </a:p>
        </p:txBody>
      </p:sp>
      <p:sp>
        <p:nvSpPr>
          <p:cNvPr id="343"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a:xfrm>
            <a:off x="2879550" y="6379560"/>
            <a:ext cx="3086100" cy="378333"/>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38</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age 297"/>
          <p:cNvPicPr/>
          <p:nvPr/>
        </p:nvPicPr>
        <p:blipFill>
          <a:blip r:embed="rId2"/>
          <a:stretch/>
        </p:blipFill>
        <p:spPr>
          <a:xfrm>
            <a:off x="199080" y="1170720"/>
            <a:ext cx="8891280" cy="1650310"/>
          </a:xfrm>
          <a:prstGeom prst="rect">
            <a:avLst/>
          </a:prstGeom>
          <a:ln>
            <a:noFill/>
          </a:ln>
        </p:spPr>
      </p:pic>
      <p:sp>
        <p:nvSpPr>
          <p:cNvPr id="345" name="CustomShape 1"/>
          <p:cNvSpPr/>
          <p:nvPr/>
        </p:nvSpPr>
        <p:spPr>
          <a:xfrm>
            <a:off x="1990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err="1" smtClean="0">
                <a:solidFill>
                  <a:srgbClr val="308087"/>
                </a:solidFill>
                <a:uFill>
                  <a:solidFill>
                    <a:srgbClr val="FFFFFF"/>
                  </a:solidFill>
                </a:uFill>
                <a:latin typeface="Times New Roman"/>
                <a:ea typeface="ヒラギノ角ゴ Pro W3"/>
              </a:rPr>
              <a:t>ACCéDER</a:t>
            </a:r>
            <a:r>
              <a:rPr lang="fr-FR" sz="2400" b="0" strike="noStrike" cap="all" spc="-1" dirty="0" smtClean="0">
                <a:solidFill>
                  <a:srgbClr val="308087"/>
                </a:solidFill>
                <a:uFill>
                  <a:solidFill>
                    <a:srgbClr val="FFFFFF"/>
                  </a:solidFill>
                </a:uFill>
                <a:latin typeface="Times New Roman"/>
                <a:ea typeface="ヒラギノ角ゴ Pro W3"/>
              </a:rPr>
              <a:t> </a:t>
            </a:r>
            <a:r>
              <a:rPr lang="fr-FR" sz="2400" b="0" strike="noStrike" cap="all" spc="-1" dirty="0">
                <a:solidFill>
                  <a:srgbClr val="308087"/>
                </a:solidFill>
                <a:uFill>
                  <a:solidFill>
                    <a:srgbClr val="FFFFFF"/>
                  </a:solidFill>
                </a:uFill>
                <a:latin typeface="Times New Roman"/>
                <a:ea typeface="ヒラギノ角ゴ Pro W3"/>
              </a:rPr>
              <a:t>aux bases de </a:t>
            </a:r>
            <a:r>
              <a:rPr lang="fr-FR" sz="2400" b="0" strike="noStrike" cap="all" spc="-1" dirty="0" smtClean="0">
                <a:solidFill>
                  <a:srgbClr val="308087"/>
                </a:solidFill>
                <a:uFill>
                  <a:solidFill>
                    <a:srgbClr val="FFFFFF"/>
                  </a:solidFill>
                </a:uFill>
                <a:latin typeface="Times New Roman"/>
                <a:ea typeface="ヒラギノ角ゴ Pro W3"/>
              </a:rPr>
              <a:t>données </a:t>
            </a:r>
            <a:r>
              <a:rPr lang="fr-FR" sz="2400" b="0" strike="noStrike" cap="all" spc="-1" dirty="0">
                <a:solidFill>
                  <a:srgbClr val="308087"/>
                </a:solidFill>
                <a:uFill>
                  <a:solidFill>
                    <a:srgbClr val="FFFFFF"/>
                  </a:solidFill>
                </a:uFill>
                <a:latin typeface="Times New Roman"/>
                <a:ea typeface="ヒラギノ角ゴ Pro W3"/>
              </a:rPr>
              <a:t>csv</a:t>
            </a:r>
            <a:endParaRPr lang="fr-FR" sz="1800" b="0" strike="noStrike" spc="-1" dirty="0">
              <a:solidFill>
                <a:srgbClr val="000000"/>
              </a:solidFill>
              <a:uFill>
                <a:solidFill>
                  <a:srgbClr val="FFFFFF"/>
                </a:solidFill>
              </a:uFill>
              <a:latin typeface="Arial"/>
            </a:endParaRPr>
          </a:p>
        </p:txBody>
      </p:sp>
      <p:sp>
        <p:nvSpPr>
          <p:cNvPr id="346" name="CustomShape 2"/>
          <p:cNvSpPr/>
          <p:nvPr/>
        </p:nvSpPr>
        <p:spPr>
          <a:xfrm>
            <a:off x="1492370" y="3467819"/>
            <a:ext cx="6855997" cy="207883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dirty="0">
                <a:uFill>
                  <a:solidFill>
                    <a:srgbClr val="FFFFFF"/>
                  </a:solidFill>
                </a:uFill>
                <a:latin typeface="Arial"/>
                <a:ea typeface="DejaVu Sans"/>
              </a:rPr>
              <a:t>Les bases CSV sont lisibles sous Excel </a:t>
            </a:r>
            <a:r>
              <a:rPr lang="fr-FR" sz="2000" b="0" strike="noStrike" spc="-1" dirty="0" smtClean="0">
                <a:uFill>
                  <a:solidFill>
                    <a:srgbClr val="FFFFFF"/>
                  </a:solidFill>
                </a:uFill>
                <a:latin typeface="Arial"/>
                <a:ea typeface="DejaVu Sans"/>
              </a:rPr>
              <a:t>(</a:t>
            </a:r>
            <a:r>
              <a:rPr lang="fr-FR" sz="2000" spc="-1" dirty="0" smtClean="0">
                <a:uFill>
                  <a:solidFill>
                    <a:srgbClr val="FFFFFF"/>
                  </a:solidFill>
                </a:uFill>
                <a:latin typeface="Arial"/>
                <a:ea typeface="DejaVu Sans"/>
              </a:rPr>
              <a:t>Windows</a:t>
            </a:r>
            <a:r>
              <a:rPr lang="fr-FR" sz="2000" b="0" strike="noStrike" spc="-1" dirty="0" smtClean="0">
                <a:uFill>
                  <a:solidFill>
                    <a:srgbClr val="FFFFFF"/>
                  </a:solidFill>
                </a:uFill>
                <a:latin typeface="Arial"/>
                <a:ea typeface="DejaVu Sans"/>
              </a:rPr>
              <a:t>) </a:t>
            </a:r>
            <a:r>
              <a:rPr lang="fr-FR" sz="2000" b="0" strike="noStrike" spc="-1" dirty="0">
                <a:uFill>
                  <a:solidFill>
                    <a:srgbClr val="FFFFFF"/>
                  </a:solidFill>
                </a:uFill>
                <a:latin typeface="Arial"/>
                <a:ea typeface="DejaVu Sans"/>
              </a:rPr>
              <a:t>ou </a:t>
            </a:r>
            <a:r>
              <a:rPr lang="fr-FR" sz="2000" b="0" strike="noStrike" spc="-1" dirty="0" err="1">
                <a:uFill>
                  <a:solidFill>
                    <a:srgbClr val="FFFFFF"/>
                  </a:solidFill>
                </a:uFill>
                <a:latin typeface="Arial"/>
                <a:ea typeface="DejaVu Sans"/>
              </a:rPr>
              <a:t>Calc</a:t>
            </a:r>
            <a:r>
              <a:rPr lang="fr-FR" sz="2000" b="0" strike="noStrike" spc="-1" dirty="0">
                <a:uFill>
                  <a:solidFill>
                    <a:srgbClr val="FFFFFF"/>
                  </a:solidFill>
                </a:uFill>
                <a:latin typeface="Arial"/>
                <a:ea typeface="DejaVu Sans"/>
              </a:rPr>
              <a:t> (poste dédié Linux).</a:t>
            </a:r>
            <a:endParaRPr lang="fr-FR" sz="2000" b="0" strike="noStrike" spc="-1" dirty="0">
              <a:uFill>
                <a:solidFill>
                  <a:srgbClr val="FFFFFF"/>
                </a:solidFill>
              </a:uFill>
              <a:latin typeface="Arial"/>
            </a:endParaRPr>
          </a:p>
          <a:p>
            <a:pPr>
              <a:lnSpc>
                <a:spcPct val="100000"/>
              </a:lnSpc>
            </a:pPr>
            <a:endParaRPr lang="fr-FR" sz="2000" b="0" strike="noStrike" spc="-1" dirty="0">
              <a:uFill>
                <a:solidFill>
                  <a:srgbClr val="FFFFFF"/>
                </a:solidFill>
              </a:uFill>
              <a:latin typeface="Arial"/>
            </a:endParaRPr>
          </a:p>
          <a:p>
            <a:pPr>
              <a:lnSpc>
                <a:spcPct val="100000"/>
              </a:lnSpc>
            </a:pPr>
            <a:r>
              <a:rPr lang="fr-FR" sz="2000" b="0" strike="noStrike" spc="-1" dirty="0">
                <a:uFill>
                  <a:solidFill>
                    <a:srgbClr val="FFFFFF"/>
                  </a:solidFill>
                </a:uFill>
                <a:latin typeface="Arial"/>
                <a:ea typeface="DejaVu Sans"/>
              </a:rPr>
              <a:t>Elles sont directement générées sur la clé USB3.</a:t>
            </a:r>
            <a:endParaRPr lang="fr-FR" sz="2000" b="0" strike="noStrike" spc="-1" dirty="0">
              <a:uFill>
                <a:solidFill>
                  <a:srgbClr val="FFFFFF"/>
                </a:solidFill>
              </a:uFill>
              <a:latin typeface="Arial"/>
            </a:endParaRPr>
          </a:p>
          <a:p>
            <a:pPr>
              <a:lnSpc>
                <a:spcPct val="100000"/>
              </a:lnSpc>
            </a:pPr>
            <a:endParaRPr lang="fr-FR" sz="2000" b="0" strike="noStrike" spc="-1" dirty="0">
              <a:uFill>
                <a:solidFill>
                  <a:srgbClr val="FFFFFF"/>
                </a:solidFill>
              </a:uFill>
              <a:latin typeface="Arial"/>
            </a:endParaRPr>
          </a:p>
          <a:p>
            <a:pPr>
              <a:lnSpc>
                <a:spcPct val="100000"/>
              </a:lnSpc>
            </a:pPr>
            <a:r>
              <a:rPr lang="fr-FR" sz="2000" b="0" strike="noStrike" spc="-1" dirty="0">
                <a:uFill>
                  <a:solidFill>
                    <a:srgbClr val="FFFFFF"/>
                  </a:solidFill>
                </a:uFill>
                <a:latin typeface="Arial"/>
                <a:ea typeface="DejaVu Sans"/>
              </a:rPr>
              <a:t>Recopier les bases de données de la clé USB3 sur votre </a:t>
            </a:r>
            <a:r>
              <a:rPr lang="fr-FR" sz="2000" b="0" strike="noStrike" spc="-1" dirty="0" smtClean="0">
                <a:uFill>
                  <a:solidFill>
                    <a:srgbClr val="FFFFFF"/>
                  </a:solidFill>
                </a:uFill>
                <a:latin typeface="Arial"/>
                <a:ea typeface="DejaVu Sans"/>
              </a:rPr>
              <a:t>PC Windows</a:t>
            </a:r>
            <a:r>
              <a:rPr lang="fr-FR" sz="1800" b="0" strike="noStrike" spc="-1" dirty="0" smtClean="0">
                <a:solidFill>
                  <a:srgbClr val="0000CC"/>
                </a:solidFill>
                <a:uFill>
                  <a:solidFill>
                    <a:srgbClr val="FFFFFF"/>
                  </a:solidFill>
                </a:uFill>
                <a:latin typeface="Arial"/>
                <a:ea typeface="DejaVu Sans"/>
              </a:rPr>
              <a:t>.</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39</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130" name="CustomShape 3"/>
          <p:cNvSpPr/>
          <p:nvPr/>
        </p:nvSpPr>
        <p:spPr>
          <a:xfrm>
            <a:off x="7546756" y="58491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31" name="CustomShape 4"/>
          <p:cNvSpPr/>
          <p:nvPr/>
        </p:nvSpPr>
        <p:spPr>
          <a:xfrm>
            <a:off x="1072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err="1" smtClean="0">
                <a:solidFill>
                  <a:srgbClr val="308087"/>
                </a:solidFill>
                <a:uFill>
                  <a:solidFill>
                    <a:srgbClr val="FFFFFF"/>
                  </a:solidFill>
                </a:uFill>
                <a:latin typeface="Times New Roman"/>
                <a:ea typeface="ヒラギノ角ゴ Pro W3"/>
              </a:rPr>
              <a:t>lA</a:t>
            </a:r>
            <a:r>
              <a:rPr lang="fr-FR" sz="2400" b="0" strike="noStrike" cap="all" spc="-1" dirty="0" smtClean="0">
                <a:solidFill>
                  <a:srgbClr val="308087"/>
                </a:solidFill>
                <a:uFill>
                  <a:solidFill>
                    <a:srgbClr val="FFFFFF"/>
                  </a:solidFill>
                </a:uFill>
                <a:latin typeface="Times New Roman"/>
                <a:ea typeface="ヒラギノ角ゴ Pro W3"/>
              </a:rPr>
              <a:t> CONNEXION AU BUREAU</a:t>
            </a: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132" name="CustomShape 5"/>
          <p:cNvSpPr/>
          <p:nvPr/>
        </p:nvSpPr>
        <p:spPr>
          <a:xfrm>
            <a:off x="576360" y="1449360"/>
            <a:ext cx="7989840" cy="4066200"/>
          </a:xfrm>
          <a:prstGeom prst="rect">
            <a:avLst/>
          </a:prstGeom>
          <a:noFill/>
          <a:ln>
            <a:noFill/>
          </a:ln>
        </p:spPr>
        <p:style>
          <a:lnRef idx="0">
            <a:scrgbClr r="0" g="0" b="0"/>
          </a:lnRef>
          <a:fillRef idx="0">
            <a:scrgbClr r="0" g="0" b="0"/>
          </a:fillRef>
          <a:effectRef idx="0">
            <a:scrgbClr r="0" g="0" b="0"/>
          </a:effectRef>
          <a:fontRef idx="minor"/>
        </p:style>
      </p:sp>
      <p:pic>
        <p:nvPicPr>
          <p:cNvPr id="133" name="Image 199"/>
          <p:cNvPicPr/>
          <p:nvPr/>
        </p:nvPicPr>
        <p:blipFill rotWithShape="1">
          <a:blip r:embed="rId3"/>
          <a:srcRect t="-243" r="7168"/>
          <a:stretch/>
        </p:blipFill>
        <p:spPr>
          <a:xfrm>
            <a:off x="4649344" y="3605842"/>
            <a:ext cx="4356633" cy="2438113"/>
          </a:xfrm>
          <a:prstGeom prst="rect">
            <a:avLst/>
          </a:prstGeom>
          <a:ln>
            <a:noFill/>
          </a:ln>
        </p:spPr>
      </p:pic>
      <p:sp>
        <p:nvSpPr>
          <p:cNvPr id="2" name="Espace réservé du pied de page 1"/>
          <p:cNvSpPr>
            <a:spLocks noGrp="1"/>
          </p:cNvSpPr>
          <p:nvPr>
            <p:ph type="ftr" sz="quarter" idx="11"/>
          </p:nvPr>
        </p:nvSpPr>
        <p:spPr>
          <a:xfrm>
            <a:off x="1375215" y="6492875"/>
            <a:ext cx="6183302"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a:t>
            </a:fld>
            <a:endParaRPr lang="fr-FR"/>
          </a:p>
        </p:txBody>
      </p:sp>
      <p:sp>
        <p:nvSpPr>
          <p:cNvPr id="4" name="ZoneTexte 3"/>
          <p:cNvSpPr txBox="1"/>
          <p:nvPr/>
        </p:nvSpPr>
        <p:spPr>
          <a:xfrm>
            <a:off x="384313" y="1183680"/>
            <a:ext cx="8614247" cy="2308324"/>
          </a:xfrm>
          <a:prstGeom prst="rect">
            <a:avLst/>
          </a:prstGeom>
          <a:noFill/>
        </p:spPr>
        <p:txBody>
          <a:bodyPr wrap="square" rtlCol="0">
            <a:spAutoFit/>
          </a:bodyPr>
          <a:lstStyle/>
          <a:p>
            <a:r>
              <a:rPr lang="fr-FR" dirty="0" smtClean="0"/>
              <a:t>Lancer l’ordinateur. </a:t>
            </a:r>
            <a:r>
              <a:rPr lang="fr-FR" dirty="0" smtClean="0">
                <a:solidFill>
                  <a:srgbClr val="FF0000"/>
                </a:solidFill>
              </a:rPr>
              <a:t>Toujours</a:t>
            </a:r>
            <a:r>
              <a:rPr lang="fr-FR" dirty="0" smtClean="0"/>
              <a:t> insérer la clé USB3 dans son port.</a:t>
            </a:r>
          </a:p>
          <a:p>
            <a:pPr algn="just"/>
            <a:r>
              <a:rPr lang="fr-FR" dirty="0" smtClean="0"/>
              <a:t>Pour certains matériels</a:t>
            </a:r>
            <a:r>
              <a:rPr lang="fr-FR" dirty="0" smtClean="0">
                <a:solidFill>
                  <a:srgbClr val="FF0000"/>
                </a:solidFill>
              </a:rPr>
              <a:t>, il faut n’insérer la clé USB3 dédiée dans son port qu’au stade de l’écran de connexion</a:t>
            </a:r>
            <a:r>
              <a:rPr lang="fr-FR" dirty="0" smtClean="0"/>
              <a:t>, quand le mot de passe est demandé. Une insertion avant ce stade peut causer des problèmes de démarrage. </a:t>
            </a:r>
          </a:p>
          <a:p>
            <a:pPr algn="just"/>
            <a:r>
              <a:rPr lang="fr-FR" dirty="0" smtClean="0"/>
              <a:t>N’utiliser que la clé formatée EXFAT et compatible avec les PC Windows, fournie par la DSI.</a:t>
            </a:r>
          </a:p>
          <a:p>
            <a:pPr algn="just"/>
            <a:r>
              <a:rPr lang="fr-FR" dirty="0" smtClean="0"/>
              <a:t>L’écran de connexion propose 9 comptes intitulés section_1, …, section_9 qui peuvent servir aux différentes sections.</a:t>
            </a:r>
          </a:p>
          <a:p>
            <a:pPr algn="just"/>
            <a:r>
              <a:rPr lang="fr-FR" dirty="0" smtClean="0"/>
              <a:t>D’autres </a:t>
            </a:r>
            <a:r>
              <a:rPr lang="fr-FR" dirty="0"/>
              <a:t>comptes </a:t>
            </a:r>
            <a:r>
              <a:rPr lang="fr-FR" dirty="0" smtClean="0"/>
              <a:t>utilisateurs peuvent être créés </a:t>
            </a:r>
            <a:r>
              <a:rPr lang="fr-FR" dirty="0"/>
              <a:t>par l’API.</a:t>
            </a:r>
          </a:p>
        </p:txBody>
      </p:sp>
      <p:sp>
        <p:nvSpPr>
          <p:cNvPr id="5" name="ZoneTexte 4"/>
          <p:cNvSpPr txBox="1"/>
          <p:nvPr/>
        </p:nvSpPr>
        <p:spPr>
          <a:xfrm>
            <a:off x="5840083" y="6026580"/>
            <a:ext cx="2484408" cy="369332"/>
          </a:xfrm>
          <a:prstGeom prst="rect">
            <a:avLst/>
          </a:prstGeom>
          <a:noFill/>
        </p:spPr>
        <p:txBody>
          <a:bodyPr wrap="square" rtlCol="0">
            <a:spAutoFit/>
          </a:bodyPr>
          <a:lstStyle/>
          <a:p>
            <a:r>
              <a:rPr lang="fr-FR" dirty="0" smtClean="0"/>
              <a:t>Apparence du bureau</a:t>
            </a:r>
            <a:endParaRPr lang="fr-FR" dirty="0"/>
          </a:p>
        </p:txBody>
      </p:sp>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l="27849" t="11668" r="6892" b="20026"/>
          <a:stretch/>
        </p:blipFill>
        <p:spPr>
          <a:xfrm>
            <a:off x="478890" y="3611754"/>
            <a:ext cx="4074030" cy="2398642"/>
          </a:xfrm>
          <a:prstGeom prst="rect">
            <a:avLst/>
          </a:prstGeom>
        </p:spPr>
      </p:pic>
      <p:sp>
        <p:nvSpPr>
          <p:cNvPr id="13" name="ZoneTexte 12"/>
          <p:cNvSpPr txBox="1"/>
          <p:nvPr/>
        </p:nvSpPr>
        <p:spPr>
          <a:xfrm>
            <a:off x="478889" y="6050534"/>
            <a:ext cx="3828067" cy="369332"/>
          </a:xfrm>
          <a:prstGeom prst="rect">
            <a:avLst/>
          </a:prstGeom>
          <a:noFill/>
        </p:spPr>
        <p:txBody>
          <a:bodyPr wrap="square" rtlCol="0">
            <a:spAutoFit/>
          </a:bodyPr>
          <a:lstStyle/>
          <a:p>
            <a:r>
              <a:rPr lang="fr-FR" dirty="0" smtClean="0"/>
              <a:t>Apparence de l’écran de connexion</a:t>
            </a:r>
            <a:endParaRPr lang="fr-F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Image 300"/>
          <p:cNvPicPr/>
          <p:nvPr/>
        </p:nvPicPr>
        <p:blipFill>
          <a:blip r:embed="rId2"/>
          <a:srcRect r="69423"/>
          <a:stretch/>
        </p:blipFill>
        <p:spPr>
          <a:xfrm>
            <a:off x="199080" y="1124640"/>
            <a:ext cx="8691840" cy="3671280"/>
          </a:xfrm>
          <a:prstGeom prst="rect">
            <a:avLst/>
          </a:prstGeom>
          <a:ln>
            <a:noFill/>
          </a:ln>
        </p:spPr>
      </p:pic>
      <p:sp>
        <p:nvSpPr>
          <p:cNvPr id="348" name="CustomShape 1"/>
          <p:cNvSpPr/>
          <p:nvPr/>
        </p:nvSpPr>
        <p:spPr>
          <a:xfrm>
            <a:off x="1990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EXEMPLE DE VISUALISATION CALC sous LINUX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ou EXCEL sous WINDOWS</a:t>
            </a:r>
            <a:endParaRPr lang="fr-FR" sz="1800" b="0" strike="noStrike" spc="-1">
              <a:solidFill>
                <a:srgbClr val="000000"/>
              </a:solidFill>
              <a:uFill>
                <a:solidFill>
                  <a:srgbClr val="FFFFFF"/>
                </a:solidFill>
              </a:uFill>
              <a:latin typeface="Arial"/>
            </a:endParaRPr>
          </a:p>
        </p:txBody>
      </p:sp>
      <p:sp>
        <p:nvSpPr>
          <p:cNvPr id="349" name="CustomShape 2"/>
          <p:cNvSpPr/>
          <p:nvPr/>
        </p:nvSpPr>
        <p:spPr>
          <a:xfrm>
            <a:off x="199080" y="4600574"/>
            <a:ext cx="8691840" cy="14913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CC"/>
                </a:solidFill>
                <a:uFill>
                  <a:solidFill>
                    <a:srgbClr val="FFFFFF"/>
                  </a:solidFill>
                </a:uFill>
                <a:latin typeface="Arial"/>
                <a:ea typeface="DejaVu Sans"/>
              </a:rPr>
              <a:t>Le traitement (TCD…) est réalisé sur les postes PC Windows (Excel).</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endParaRPr lang="fr-FR" sz="800" b="1" spc="-1" dirty="0" smtClean="0">
              <a:uFill>
                <a:solidFill>
                  <a:srgbClr val="FFFFFF"/>
                </a:solidFill>
              </a:uFill>
            </a:endParaRPr>
          </a:p>
          <a:p>
            <a:endParaRPr lang="fr-FR" sz="800" b="1" spc="-1" dirty="0">
              <a:uFill>
                <a:solidFill>
                  <a:srgbClr val="FFFFFF"/>
                </a:solidFill>
              </a:uFill>
            </a:endParaRPr>
          </a:p>
          <a:p>
            <a:pPr algn="ctr"/>
            <a:endParaRPr lang="fr-FR" sz="800" b="1" spc="-1" dirty="0" smtClean="0">
              <a:uFill>
                <a:solidFill>
                  <a:srgbClr val="FFFFFF"/>
                </a:solidFill>
              </a:uFill>
            </a:endParaRPr>
          </a:p>
          <a:p>
            <a:pPr>
              <a:lnSpc>
                <a:spcPct val="100000"/>
              </a:lnSpc>
            </a:pPr>
            <a:endParaRPr lang="fr-FR" sz="1800" b="0" strike="noStrike" spc="-1" dirty="0" smtClean="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35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40</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51640" y="1124640"/>
            <a:ext cx="8227800" cy="4694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pc="-1" dirty="0">
              <a:solidFill>
                <a:srgbClr val="000000"/>
              </a:solidFill>
              <a:uFill>
                <a:solidFill>
                  <a:srgbClr val="FFFFFF"/>
                </a:solidFill>
              </a:uFill>
              <a:latin typeface="Arial"/>
              <a:ea typeface="ヒラギノ角ゴ Pro W3"/>
            </a:endParaRPr>
          </a:p>
          <a:p>
            <a:pPr algn="just">
              <a:lnSpc>
                <a:spcPct val="100000"/>
              </a:lnSpc>
            </a:pPr>
            <a:r>
              <a:rPr lang="fr-FR" sz="1800" b="0" strike="noStrike" spc="-1" dirty="0" err="1" smtClean="0">
                <a:solidFill>
                  <a:srgbClr val="000000"/>
                </a:solidFill>
                <a:uFill>
                  <a:solidFill>
                    <a:srgbClr val="FFFFFF"/>
                  </a:solidFill>
                </a:uFill>
                <a:latin typeface="Arial"/>
                <a:ea typeface="ヒラギノ角ゴ Pro W3"/>
              </a:rPr>
              <a:t>Altaïr</a:t>
            </a:r>
            <a:r>
              <a:rPr lang="fr-FR" sz="1800" b="0" strike="noStrike" spc="-1" dirty="0" smtClean="0">
                <a:solidFill>
                  <a:srgbClr val="000000"/>
                </a:solidFill>
                <a:uFill>
                  <a:solidFill>
                    <a:srgbClr val="FFFFFF"/>
                  </a:solidFill>
                </a:uFill>
                <a:latin typeface="Arial"/>
                <a:ea typeface="ヒラギノ角ゴ Pro W3"/>
              </a:rPr>
              <a:t> </a:t>
            </a:r>
            <a:r>
              <a:rPr lang="fr-FR" sz="1800" b="0" strike="noStrike" spc="-1" dirty="0">
                <a:solidFill>
                  <a:srgbClr val="000000"/>
                </a:solidFill>
                <a:uFill>
                  <a:solidFill>
                    <a:srgbClr val="FFFFFF"/>
                  </a:solidFill>
                </a:uFill>
                <a:latin typeface="Arial"/>
                <a:ea typeface="ヒラギノ角ゴ Pro W3"/>
              </a:rPr>
              <a:t>crée deux bases en </a:t>
            </a:r>
            <a:r>
              <a:rPr lang="fr-FR" sz="1800" b="0" strike="noStrike" spc="-1" dirty="0" smtClean="0">
                <a:solidFill>
                  <a:srgbClr val="000000"/>
                </a:solidFill>
                <a:uFill>
                  <a:solidFill>
                    <a:srgbClr val="FFFFFF"/>
                  </a:solidFill>
                </a:uFill>
                <a:latin typeface="Arial"/>
                <a:ea typeface="ヒラギノ角ゴ Pro W3"/>
              </a:rPr>
              <a:t>au format CSV </a:t>
            </a:r>
            <a:r>
              <a:rPr lang="fr-FR" spc="-1" dirty="0">
                <a:solidFill>
                  <a:srgbClr val="000000"/>
                </a:solidFill>
                <a:uFill>
                  <a:solidFill>
                    <a:srgbClr val="FFFFFF"/>
                  </a:solidFill>
                </a:uFill>
                <a:latin typeface="Arial"/>
              </a:rPr>
              <a:t>au format CSV lisible sous Excel (ou </a:t>
            </a:r>
            <a:r>
              <a:rPr lang="fr-FR" spc="-1" dirty="0" err="1" smtClean="0">
                <a:solidFill>
                  <a:srgbClr val="000000"/>
                </a:solidFill>
                <a:uFill>
                  <a:solidFill>
                    <a:srgbClr val="FFFFFF"/>
                  </a:solidFill>
                </a:uFill>
                <a:latin typeface="Arial"/>
              </a:rPr>
              <a:t>Calc</a:t>
            </a:r>
            <a:r>
              <a:rPr lang="fr-FR" spc="-1" dirty="0" smtClean="0">
                <a:solidFill>
                  <a:srgbClr val="000000"/>
                </a:solidFill>
                <a:uFill>
                  <a:solidFill>
                    <a:srgbClr val="FFFFFF"/>
                  </a:solidFill>
                </a:uFill>
                <a:latin typeface="Arial"/>
              </a:rPr>
              <a:t>) </a:t>
            </a:r>
            <a:r>
              <a:rPr lang="fr-FR" sz="1800" b="0" strike="noStrike" spc="-1" dirty="0" smtClean="0">
                <a:solidFill>
                  <a:srgbClr val="000000"/>
                </a:solidFill>
                <a:uFill>
                  <a:solidFill>
                    <a:srgbClr val="FFFFFF"/>
                  </a:solidFill>
                </a:uFill>
                <a:latin typeface="Arial"/>
                <a:ea typeface="ヒラギノ角ゴ Pro W3"/>
              </a:rPr>
              <a:t>: </a:t>
            </a:r>
          </a:p>
          <a:p>
            <a:pPr algn="just">
              <a:lnSpc>
                <a:spcPct val="100000"/>
              </a:lnSpc>
            </a:pPr>
            <a:endParaRPr lang="fr-FR" sz="1800" b="0" strike="noStrike" spc="-1" dirty="0">
              <a:solidFill>
                <a:srgbClr val="000000"/>
              </a:solidFill>
              <a:uFill>
                <a:solidFill>
                  <a:srgbClr val="FFFFFF"/>
                </a:solidFill>
              </a:uFill>
              <a:latin typeface="Arial"/>
            </a:endParaRPr>
          </a:p>
          <a:p>
            <a:pPr marL="1800" algn="just">
              <a:lnSpc>
                <a:spcPct val="100000"/>
              </a:lnSpc>
              <a:buClr>
                <a:srgbClr val="000000"/>
              </a:buClr>
            </a:pPr>
            <a:r>
              <a:rPr lang="fr-FR" sz="1800" b="0" strike="noStrike" spc="-1" dirty="0" smtClean="0">
                <a:solidFill>
                  <a:srgbClr val="000000"/>
                </a:solidFill>
                <a:uFill>
                  <a:solidFill>
                    <a:srgbClr val="FFFFFF"/>
                  </a:solidFill>
                </a:uFill>
                <a:latin typeface="Arial"/>
                <a:ea typeface="ヒラギノ角ゴ Pro W3"/>
              </a:rPr>
              <a:t>	l’ensemble </a:t>
            </a:r>
            <a:r>
              <a:rPr lang="fr-FR" sz="1800" b="0" strike="noStrike" spc="-1" dirty="0">
                <a:solidFill>
                  <a:srgbClr val="000000"/>
                </a:solidFill>
                <a:uFill>
                  <a:solidFill>
                    <a:srgbClr val="FFFFFF"/>
                  </a:solidFill>
                </a:uFill>
                <a:latin typeface="Arial"/>
                <a:ea typeface="ヒラギノ角ゴ Pro W3"/>
              </a:rPr>
              <a:t>des bulletins de </a:t>
            </a:r>
            <a:r>
              <a:rPr lang="fr-FR" sz="1800" b="0" strike="noStrike" spc="-1" dirty="0" smtClean="0">
                <a:solidFill>
                  <a:srgbClr val="000000"/>
                </a:solidFill>
                <a:uFill>
                  <a:solidFill>
                    <a:srgbClr val="FFFFFF"/>
                  </a:solidFill>
                </a:uFill>
                <a:latin typeface="Arial"/>
                <a:ea typeface="ヒラギノ角ゴ Pro W3"/>
              </a:rPr>
              <a:t>paye : un fichier léger, avec les caractéristiques globales de l’agent ou de sa paye (nom, prénom, matricule, statut, indice, Brut, Net…)</a:t>
            </a:r>
          </a:p>
          <a:p>
            <a:pPr marL="1800" algn="just">
              <a:lnSpc>
                <a:spcPct val="100000"/>
              </a:lnSpc>
              <a:buClr>
                <a:srgbClr val="000000"/>
              </a:buClr>
            </a:pPr>
            <a:endParaRPr lang="fr-FR" sz="1800" b="0" strike="noStrike" spc="-1" dirty="0">
              <a:solidFill>
                <a:srgbClr val="000000"/>
              </a:solidFill>
              <a:uFill>
                <a:solidFill>
                  <a:srgbClr val="FFFFFF"/>
                </a:solidFill>
              </a:uFill>
              <a:latin typeface="Arial"/>
            </a:endParaRPr>
          </a:p>
          <a:p>
            <a:pPr marL="1800" algn="just">
              <a:lnSpc>
                <a:spcPct val="100000"/>
              </a:lnSpc>
              <a:buClr>
                <a:srgbClr val="000000"/>
              </a:buClr>
            </a:pPr>
            <a:r>
              <a:rPr lang="fr-FR" sz="1800" b="0" strike="noStrike" spc="-1" dirty="0" smtClean="0">
                <a:solidFill>
                  <a:srgbClr val="000000"/>
                </a:solidFill>
                <a:uFill>
                  <a:solidFill>
                    <a:srgbClr val="FFFFFF"/>
                  </a:solidFill>
                </a:uFill>
                <a:latin typeface="Arial"/>
                <a:ea typeface="ヒラギノ角ゴ Pro W3"/>
              </a:rPr>
              <a:t>	l’ensemble </a:t>
            </a:r>
            <a:r>
              <a:rPr lang="fr-FR" sz="1800" b="0" strike="noStrike" spc="-1" dirty="0">
                <a:solidFill>
                  <a:srgbClr val="000000"/>
                </a:solidFill>
                <a:uFill>
                  <a:solidFill>
                    <a:srgbClr val="FFFFFF"/>
                  </a:solidFill>
                </a:uFill>
                <a:latin typeface="Arial"/>
                <a:ea typeface="ヒラギノ角ゴ Pro W3"/>
              </a:rPr>
              <a:t>des lignes de </a:t>
            </a:r>
            <a:r>
              <a:rPr lang="fr-FR" sz="1800" b="0" strike="noStrike" spc="-1" dirty="0" smtClean="0">
                <a:solidFill>
                  <a:srgbClr val="000000"/>
                </a:solidFill>
                <a:uFill>
                  <a:solidFill>
                    <a:srgbClr val="FFFFFF"/>
                  </a:solidFill>
                </a:uFill>
                <a:latin typeface="Arial"/>
                <a:ea typeface="ヒラギノ角ゴ Pro W3"/>
              </a:rPr>
              <a:t>paye </a:t>
            </a:r>
            <a:r>
              <a:rPr lang="fr-FR" sz="1800" b="0" strike="noStrike" spc="-1" dirty="0">
                <a:solidFill>
                  <a:srgbClr val="000000"/>
                </a:solidFill>
                <a:uFill>
                  <a:solidFill>
                    <a:srgbClr val="FFFFFF"/>
                  </a:solidFill>
                </a:uFill>
                <a:latin typeface="Arial"/>
                <a:ea typeface="ヒラギノ角ゴ Pro W3"/>
              </a:rPr>
              <a:t>et des bulletins de </a:t>
            </a:r>
            <a:r>
              <a:rPr lang="fr-FR" sz="1800" b="0" strike="noStrike" spc="-1" dirty="0" smtClean="0">
                <a:solidFill>
                  <a:srgbClr val="000000"/>
                </a:solidFill>
                <a:uFill>
                  <a:solidFill>
                    <a:srgbClr val="FFFFFF"/>
                  </a:solidFill>
                </a:uFill>
                <a:latin typeface="Arial"/>
                <a:ea typeface="ヒラギノ角ゴ Pro W3"/>
              </a:rPr>
              <a:t>paye </a:t>
            </a:r>
            <a:r>
              <a:rPr lang="fr-FR" sz="1800" b="0" strike="noStrike" spc="-1" dirty="0">
                <a:solidFill>
                  <a:srgbClr val="000000"/>
                </a:solidFill>
                <a:uFill>
                  <a:solidFill>
                    <a:srgbClr val="FFFFFF"/>
                  </a:solidFill>
                </a:uFill>
                <a:latin typeface="Arial"/>
                <a:ea typeface="ヒラギノ角ゴ Pro W3"/>
              </a:rPr>
              <a:t>dans un même </a:t>
            </a:r>
            <a:r>
              <a:rPr lang="fr-FR" sz="1800" b="0" strike="noStrike" spc="-1" dirty="0" smtClean="0">
                <a:solidFill>
                  <a:srgbClr val="000000"/>
                </a:solidFill>
                <a:uFill>
                  <a:solidFill>
                    <a:srgbClr val="FFFFFF"/>
                  </a:solidFill>
                </a:uFill>
                <a:latin typeface="Arial"/>
                <a:ea typeface="ヒラギノ角ゴ Pro W3"/>
              </a:rPr>
              <a:t>fichier, avec toutes les variables utiles au contrôle (les précédentes, plus le montant de chaque ligne de paye, le code et le libellé, la base, le taux, la catégorie de ligne de paye).</a:t>
            </a:r>
            <a:endParaRPr lang="fr-FR" sz="1800" b="0" strike="noStrike" spc="-1" dirty="0">
              <a:solidFill>
                <a:srgbClr val="000000"/>
              </a:solidFill>
              <a:uFill>
                <a:solidFill>
                  <a:srgbClr val="FFFFFF"/>
                </a:solidFill>
              </a:uFill>
              <a:latin typeface="Arial"/>
            </a:endParaRPr>
          </a:p>
          <a:p>
            <a:pPr algn="just">
              <a:lnSpc>
                <a:spcPct val="100000"/>
              </a:lnSpc>
            </a:pPr>
            <a:r>
              <a:rPr lang="fr-FR" spc="-1" dirty="0" smtClean="0">
                <a:solidFill>
                  <a:srgbClr val="000000"/>
                </a:solidFill>
                <a:uFill>
                  <a:solidFill>
                    <a:srgbClr val="FFFFFF"/>
                  </a:solidFill>
                </a:uFill>
                <a:latin typeface="Arial"/>
              </a:rPr>
              <a:t>	Catégorie de ligne de paye : voir la traduction du codage dans l’Aide.</a:t>
            </a: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smtClean="0">
                <a:solidFill>
                  <a:srgbClr val="000000"/>
                </a:solidFill>
                <a:uFill>
                  <a:solidFill>
                    <a:srgbClr val="FFFFFF"/>
                  </a:solidFill>
                </a:uFill>
                <a:latin typeface="Arial"/>
                <a:ea typeface="ヒラギノ角ゴ Pro W3"/>
              </a:rPr>
              <a:t>Ces </a:t>
            </a:r>
            <a:r>
              <a:rPr lang="fr-FR" sz="1800" b="0" strike="noStrike" spc="-1" dirty="0">
                <a:solidFill>
                  <a:srgbClr val="000000"/>
                </a:solidFill>
                <a:uFill>
                  <a:solidFill>
                    <a:srgbClr val="FFFFFF"/>
                  </a:solidFill>
                </a:uFill>
                <a:latin typeface="Arial"/>
                <a:ea typeface="ヒラギノ角ゴ Pro W3"/>
              </a:rPr>
              <a:t>deux bases </a:t>
            </a:r>
            <a:r>
              <a:rPr lang="fr-FR" sz="1800" b="0" strike="noStrike" spc="-1" dirty="0" smtClean="0">
                <a:solidFill>
                  <a:srgbClr val="000000"/>
                </a:solidFill>
                <a:uFill>
                  <a:solidFill>
                    <a:srgbClr val="FFFFFF"/>
                  </a:solidFill>
                </a:uFill>
                <a:latin typeface="Arial"/>
                <a:ea typeface="ヒラギノ角ゴ Pro W3"/>
              </a:rPr>
              <a:t>peuvent être utilisées pour des </a:t>
            </a:r>
            <a:r>
              <a:rPr lang="fr-FR" sz="1800" b="0" strike="noStrike" spc="-1" dirty="0">
                <a:solidFill>
                  <a:srgbClr val="000000"/>
                </a:solidFill>
                <a:uFill>
                  <a:solidFill>
                    <a:srgbClr val="FFFFFF"/>
                  </a:solidFill>
                </a:uFill>
                <a:latin typeface="Arial"/>
                <a:ea typeface="ヒラギノ角ゴ Pro W3"/>
              </a:rPr>
              <a:t>tableaux croisés dynamiques </a:t>
            </a:r>
            <a:r>
              <a:rPr lang="fr-FR" sz="1800" b="0" strike="noStrike" spc="-1" dirty="0" smtClean="0">
                <a:solidFill>
                  <a:srgbClr val="000000"/>
                </a:solidFill>
                <a:uFill>
                  <a:solidFill>
                    <a:srgbClr val="FFFFFF"/>
                  </a:solidFill>
                </a:uFill>
                <a:latin typeface="Arial"/>
                <a:ea typeface="ヒラギノ角ゴ Pro W3"/>
              </a:rPr>
              <a:t>sous Excel.</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p:txBody>
      </p:sp>
      <p:sp>
        <p:nvSpPr>
          <p:cNvPr id="352"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4" name="CustomShape 4"/>
          <p:cNvSpPr/>
          <p:nvPr/>
        </p:nvSpPr>
        <p:spPr>
          <a:xfrm>
            <a:off x="608760" y="3038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Créer LES bases </a:t>
            </a:r>
            <a:r>
              <a:rPr lang="fr-FR" sz="2400" b="0" strike="noStrike" cap="all" spc="-1" dirty="0">
                <a:solidFill>
                  <a:srgbClr val="308087"/>
                </a:solidFill>
                <a:uFill>
                  <a:solidFill>
                    <a:srgbClr val="FFFFFF"/>
                  </a:solidFill>
                </a:uFill>
                <a:latin typeface="Times New Roman"/>
                <a:ea typeface="ヒラギノ角ゴ Pro W3"/>
              </a:rPr>
              <a:t>de données csv</a:t>
            </a:r>
            <a:endParaRPr lang="fr-FR" sz="1800" b="0" strike="noStrike" spc="-1" dirty="0">
              <a:solidFill>
                <a:srgbClr val="000000"/>
              </a:solidFill>
              <a:uFill>
                <a:solidFill>
                  <a:srgbClr val="FFFFFF"/>
                </a:solidFill>
              </a:uFill>
              <a:latin typeface="Arial"/>
            </a:endParaRPr>
          </a:p>
        </p:txBody>
      </p:sp>
      <p:sp>
        <p:nvSpPr>
          <p:cNvPr id="355" name="CustomShape 5"/>
          <p:cNvSpPr/>
          <p:nvPr/>
        </p:nvSpPr>
        <p:spPr>
          <a:xfrm>
            <a:off x="774252" y="2317079"/>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56" name="CustomShape 6"/>
          <p:cNvSpPr/>
          <p:nvPr/>
        </p:nvSpPr>
        <p:spPr>
          <a:xfrm>
            <a:off x="774252" y="3403440"/>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41</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51640" y="1124639"/>
            <a:ext cx="8420040" cy="5231711"/>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pc="-1" dirty="0" err="1" smtClean="0">
                <a:solidFill>
                  <a:srgbClr val="000000"/>
                </a:solidFill>
                <a:uFill>
                  <a:solidFill>
                    <a:srgbClr val="FFFFFF"/>
                  </a:solidFill>
                </a:uFill>
                <a:latin typeface="Arial"/>
              </a:rPr>
              <a:t>Altaïr</a:t>
            </a:r>
            <a:r>
              <a:rPr lang="fr-FR" spc="-1" dirty="0" smtClean="0">
                <a:solidFill>
                  <a:srgbClr val="000000"/>
                </a:solidFill>
                <a:uFill>
                  <a:solidFill>
                    <a:srgbClr val="FFFFFF"/>
                  </a:solidFill>
                </a:uFill>
                <a:latin typeface="Arial"/>
              </a:rPr>
              <a:t> propose plusieurs modalités de création</a:t>
            </a:r>
            <a:r>
              <a:rPr lang="fr-FR" sz="1800" b="0" u="sng" strike="noStrike" spc="-1" dirty="0" smtClean="0">
                <a:solidFill>
                  <a:srgbClr val="000000"/>
                </a:solidFill>
                <a:uFill>
                  <a:solidFill>
                    <a:srgbClr val="FFFFFF"/>
                  </a:solidFill>
                </a:uFill>
                <a:latin typeface="Arial"/>
              </a:rPr>
              <a:t> des données </a:t>
            </a:r>
            <a:r>
              <a:rPr lang="fr-FR" sz="1800" b="0" strike="noStrike" spc="-1" dirty="0" smtClean="0">
                <a:solidFill>
                  <a:srgbClr val="000000"/>
                </a:solidFill>
                <a:uFill>
                  <a:solidFill>
                    <a:srgbClr val="FFFFFF"/>
                  </a:solidFill>
                </a:uFill>
                <a:latin typeface="Arial"/>
              </a:rPr>
              <a:t>:</a:t>
            </a: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b="1" spc="-1" dirty="0" smtClean="0">
                <a:solidFill>
                  <a:srgbClr val="558ED5"/>
                </a:solidFill>
                <a:uFill>
                  <a:solidFill>
                    <a:srgbClr val="FFFFFF"/>
                  </a:solidFill>
                </a:uFill>
                <a:latin typeface="Arial"/>
                <a:ea typeface="ヒラギノ角ゴ Pro W3"/>
              </a:rPr>
              <a:t>Standard</a:t>
            </a:r>
            <a:r>
              <a:rPr lang="fr-FR" sz="1800" b="0" strike="noStrike" spc="-1" dirty="0" smtClean="0">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p>
          <a:p>
            <a:pPr algn="just">
              <a:lnSpc>
                <a:spcPct val="100000"/>
              </a:lnSpc>
            </a:pPr>
            <a:endParaRPr lang="fr-FR" spc="-1" dirty="0">
              <a:solidFill>
                <a:srgbClr val="000000"/>
              </a:solidFill>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Cumulative</a:t>
            </a:r>
            <a:r>
              <a:rPr lang="fr-FR" spc="-1" dirty="0" smtClean="0">
                <a:solidFill>
                  <a:srgbClr val="000000"/>
                </a:solidFill>
                <a:uFill>
                  <a:solidFill>
                    <a:srgbClr val="FFFFFF"/>
                  </a:solidFill>
                </a:uFill>
                <a:latin typeface="Arial"/>
                <a:ea typeface="ヒラギノ角ゴ Pro W3"/>
              </a:rPr>
              <a:t> : Empile les données les unes sur les autres </a:t>
            </a:r>
          </a:p>
          <a:p>
            <a:pPr algn="just">
              <a:lnSpc>
                <a:spcPct val="100000"/>
              </a:lnSpc>
            </a:pPr>
            <a:endParaRPr lang="fr-FR" b="1" spc="-1" dirty="0" smtClean="0">
              <a:solidFill>
                <a:srgbClr val="558ED5"/>
              </a:solidFill>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Distributive</a:t>
            </a:r>
            <a:r>
              <a:rPr lang="fr-FR" sz="1800" b="0" strike="noStrike" spc="-1" dirty="0" smtClean="0">
                <a:solidFill>
                  <a:srgbClr val="000000"/>
                </a:solidFill>
                <a:uFill>
                  <a:solidFill>
                    <a:srgbClr val="FFFFFF"/>
                  </a:solidFill>
                </a:uFill>
                <a:latin typeface="Arial"/>
                <a:ea typeface="ヒラギノ角ゴ Pro W3"/>
              </a:rPr>
              <a:t> : « n » contrôles pour « n » équipes. Si dans un répertoire XHL ou CD Rom, il existe une arborescence de données, </a:t>
            </a:r>
            <a:r>
              <a:rPr lang="fr-FR" sz="1800" b="0" strike="noStrike" spc="-1" dirty="0" err="1" smtClean="0">
                <a:solidFill>
                  <a:srgbClr val="000000"/>
                </a:solidFill>
                <a:uFill>
                  <a:solidFill>
                    <a:srgbClr val="FFFFFF"/>
                  </a:solidFill>
                </a:uFill>
                <a:latin typeface="Arial"/>
                <a:ea typeface="ヒラギノ角ゴ Pro W3"/>
              </a:rPr>
              <a:t>Altaïr</a:t>
            </a:r>
            <a:r>
              <a:rPr lang="fr-FR" sz="1800" b="0" strike="noStrike" spc="-1" dirty="0" smtClean="0">
                <a:solidFill>
                  <a:srgbClr val="000000"/>
                </a:solidFill>
                <a:uFill>
                  <a:solidFill>
                    <a:srgbClr val="FFFFFF"/>
                  </a:solidFill>
                </a:uFill>
                <a:latin typeface="Arial"/>
                <a:ea typeface="ヒラギノ角ゴ Pro W3"/>
              </a:rPr>
              <a:t> intègre dans les répertoires correspondants sur la clé, les tables de données afférentes</a:t>
            </a:r>
          </a:p>
          <a:p>
            <a:pPr algn="just">
              <a:lnSpc>
                <a:spcPct val="100000"/>
              </a:lnSpc>
            </a:pPr>
            <a:endParaRPr lang="fr-FR" sz="1800" b="0" strike="noStrike" spc="-1" dirty="0" smtClean="0">
              <a:solidFill>
                <a:srgbClr val="000000"/>
              </a:solidFill>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Distributive </a:t>
            </a:r>
            <a:r>
              <a:rPr lang="fr-FR" b="1" spc="-1" dirty="0">
                <a:solidFill>
                  <a:srgbClr val="558ED5"/>
                </a:solidFill>
                <a:uFill>
                  <a:solidFill>
                    <a:srgbClr val="FFFFFF"/>
                  </a:solidFill>
                </a:uFill>
                <a:latin typeface="Arial"/>
                <a:ea typeface="ヒラギノ角ゴ Pro W3"/>
              </a:rPr>
              <a:t>plus </a:t>
            </a:r>
            <a:r>
              <a:rPr lang="fr-FR" sz="1800" b="0" strike="noStrike" spc="-1" dirty="0" smtClean="0">
                <a:solidFill>
                  <a:srgbClr val="000000"/>
                </a:solidFill>
                <a:uFill>
                  <a:solidFill>
                    <a:srgbClr val="FFFFFF"/>
                  </a:solidFill>
                </a:uFill>
                <a:latin typeface="Arial"/>
                <a:ea typeface="ヒラギノ角ゴ Pro W3"/>
              </a:rPr>
              <a:t>: Combinaison des modalités cumulative et distributive : </a:t>
            </a:r>
            <a:r>
              <a:rPr lang="fr-FR" spc="-1" dirty="0" err="1" smtClean="0">
                <a:solidFill>
                  <a:srgbClr val="000000"/>
                </a:solidFill>
                <a:uFill>
                  <a:solidFill>
                    <a:srgbClr val="FFFFFF"/>
                  </a:solidFill>
                </a:uFill>
                <a:latin typeface="Arial"/>
                <a:ea typeface="ヒラギノ角ゴ Pro W3"/>
              </a:rPr>
              <a:t>Altaïr</a:t>
            </a:r>
            <a:r>
              <a:rPr lang="fr-FR" spc="-1" dirty="0" smtClean="0">
                <a:solidFill>
                  <a:srgbClr val="000000"/>
                </a:solidFill>
                <a:uFill>
                  <a:solidFill>
                    <a:srgbClr val="FFFFFF"/>
                  </a:solidFill>
                </a:uFill>
                <a:latin typeface="Arial"/>
                <a:ea typeface="ヒラギノ角ゴ Pro W3"/>
              </a:rPr>
              <a:t> rajoute les données </a:t>
            </a:r>
            <a:r>
              <a:rPr lang="fr-FR" sz="1800" b="0" strike="noStrike" spc="-1" dirty="0" smtClean="0">
                <a:solidFill>
                  <a:srgbClr val="000000"/>
                </a:solidFill>
                <a:uFill>
                  <a:solidFill>
                    <a:srgbClr val="FFFFFF"/>
                  </a:solidFill>
                </a:uFill>
                <a:latin typeface="Arial"/>
                <a:ea typeface="ヒラギノ角ゴ Pro W3"/>
              </a:rPr>
              <a:t>sur la clef USB3 sans la nettoyer dans une arborescence de dossiers correspondant à différents contrôles.</a:t>
            </a:r>
          </a:p>
          <a:p>
            <a:pPr algn="just">
              <a:lnSpc>
                <a:spcPct val="100000"/>
              </a:lnSpc>
            </a:pPr>
            <a:endParaRPr lang="fr-FR" sz="1800" b="0" strike="noStrike" spc="-1" dirty="0" smtClean="0">
              <a:solidFill>
                <a:srgbClr val="FF0000"/>
              </a:solidFill>
              <a:uFill>
                <a:solidFill>
                  <a:srgbClr val="FFFFFF"/>
                </a:solidFill>
              </a:uFill>
              <a:latin typeface="Arial"/>
              <a:ea typeface="ヒラギノ角ゴ Pro W3"/>
            </a:endParaRPr>
          </a:p>
          <a:p>
            <a:pPr algn="just">
              <a:lnSpc>
                <a:spcPct val="100000"/>
              </a:lnSpc>
            </a:pPr>
            <a:r>
              <a:rPr lang="fr-FR" sz="1800" b="0" strike="noStrike" spc="-1" dirty="0" smtClean="0">
                <a:solidFill>
                  <a:srgbClr val="FF0000"/>
                </a:solidFill>
                <a:uFill>
                  <a:solidFill>
                    <a:srgbClr val="FFFFFF"/>
                  </a:solidFill>
                </a:uFill>
                <a:latin typeface="Arial"/>
                <a:ea typeface="ヒラギノ角ゴ Pro W3"/>
              </a:rPr>
              <a:t>Attention : </a:t>
            </a:r>
            <a:r>
              <a:rPr lang="fr-FR" spc="-1" dirty="0" smtClean="0">
                <a:solidFill>
                  <a:srgbClr val="FF0000"/>
                </a:solidFill>
                <a:uFill>
                  <a:solidFill>
                    <a:srgbClr val="FFFFFF"/>
                  </a:solidFill>
                </a:uFill>
                <a:latin typeface="Arial"/>
                <a:ea typeface="ヒラギノ角ゴ Pro W3"/>
              </a:rPr>
              <a:t>Les modes d’exportation cumulative et distributive plus n’écrasent pas les données sur </a:t>
            </a:r>
            <a:r>
              <a:rPr lang="fr-FR" spc="-1" dirty="0">
                <a:solidFill>
                  <a:srgbClr val="FF0000"/>
                </a:solidFill>
                <a:uFill>
                  <a:solidFill>
                    <a:srgbClr val="FFFFFF"/>
                  </a:solidFill>
                </a:uFill>
                <a:latin typeface="Arial"/>
                <a:ea typeface="ヒラギノ角ゴ Pro W3"/>
              </a:rPr>
              <a:t>la clef </a:t>
            </a:r>
            <a:r>
              <a:rPr lang="fr-FR" spc="-1" dirty="0" smtClean="0">
                <a:solidFill>
                  <a:srgbClr val="FF0000"/>
                </a:solidFill>
                <a:uFill>
                  <a:solidFill>
                    <a:srgbClr val="FFFFFF"/>
                  </a:solidFill>
                </a:uFill>
                <a:latin typeface="Arial"/>
                <a:ea typeface="ヒラギノ角ゴ Pro W3"/>
              </a:rPr>
              <a:t>USB3. Prendre soin de la confidentialité des données.</a:t>
            </a:r>
          </a:p>
          <a:p>
            <a:pPr algn="just"/>
            <a:endParaRPr lang="fr-FR" spc="-1" dirty="0" smtClean="0">
              <a:solidFill>
                <a:srgbClr val="000000"/>
              </a:solidFill>
              <a:uFill>
                <a:solidFill>
                  <a:srgbClr val="FFFFFF"/>
                </a:solidFill>
              </a:uFill>
              <a:latin typeface="Arial"/>
              <a:ea typeface="ヒラギノ角ゴ Pro W3"/>
            </a:endParaRPr>
          </a:p>
          <a:p>
            <a:pPr algn="just"/>
            <a:endParaRPr lang="fr-FR" spc="-1" dirty="0">
              <a:solidFill>
                <a:srgbClr val="000000"/>
              </a:solidFill>
              <a:uFill>
                <a:solidFill>
                  <a:srgbClr val="FFFFFF"/>
                </a:solidFill>
              </a:uFill>
              <a:latin typeface="Arial"/>
              <a:ea typeface="ヒラギノ角ゴ Pro W3"/>
            </a:endParaRPr>
          </a:p>
          <a:p>
            <a:pPr algn="just">
              <a:lnSpc>
                <a:spcPct val="100000"/>
              </a:lnSpc>
            </a:pPr>
            <a:endParaRPr lang="fr-FR" sz="1800" b="0" strike="noStrike" spc="-1" dirty="0" smtClean="0">
              <a:solidFill>
                <a:srgbClr val="000000"/>
              </a:solidFill>
              <a:uFill>
                <a:solidFill>
                  <a:srgbClr val="FFFFFF"/>
                </a:solidFill>
              </a:uFill>
              <a:latin typeface="Arial"/>
              <a:ea typeface="ヒラギノ角ゴ Pro W3"/>
            </a:endParaRPr>
          </a:p>
        </p:txBody>
      </p:sp>
      <p:sp>
        <p:nvSpPr>
          <p:cNvPr id="352"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4" name="CustomShape 4"/>
          <p:cNvSpPr/>
          <p:nvPr/>
        </p:nvSpPr>
        <p:spPr>
          <a:xfrm>
            <a:off x="608760" y="3038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Créer les bases </a:t>
            </a:r>
            <a:r>
              <a:rPr lang="fr-FR" sz="2400" b="0" strike="noStrike" cap="all" spc="-1" dirty="0">
                <a:solidFill>
                  <a:srgbClr val="308087"/>
                </a:solidFill>
                <a:uFill>
                  <a:solidFill>
                    <a:srgbClr val="FFFFFF"/>
                  </a:solidFill>
                </a:uFill>
                <a:latin typeface="Times New Roman"/>
                <a:ea typeface="ヒラギノ角ゴ Pro W3"/>
              </a:rPr>
              <a:t>de données </a:t>
            </a:r>
            <a:r>
              <a:rPr lang="fr-FR" sz="2400" b="0" strike="noStrike" cap="all" spc="-1" dirty="0" smtClean="0">
                <a:solidFill>
                  <a:srgbClr val="308087"/>
                </a:solidFill>
                <a:uFill>
                  <a:solidFill>
                    <a:srgbClr val="FFFFFF"/>
                  </a:solidFill>
                </a:uFill>
                <a:latin typeface="Times New Roman"/>
                <a:ea typeface="ヒラギノ角ゴ Pro W3"/>
              </a:rPr>
              <a:t>csv</a:t>
            </a:r>
            <a:endParaRPr lang="fr-FR" sz="1800" b="0" strike="noStrike" spc="-1" dirty="0">
              <a:solidFill>
                <a:srgbClr val="000000"/>
              </a:solidFill>
              <a:uFill>
                <a:solidFill>
                  <a:srgbClr val="FFFFFF"/>
                </a:solidFill>
              </a:uFill>
              <a:latin typeface="Arial"/>
            </a:endParaRPr>
          </a:p>
        </p:txBody>
      </p:sp>
      <p:sp>
        <p:nvSpPr>
          <p:cNvPr id="3" name="Rectangle 2"/>
          <p:cNvSpPr/>
          <p:nvPr/>
        </p:nvSpPr>
        <p:spPr>
          <a:xfrm>
            <a:off x="368820" y="4290208"/>
            <a:ext cx="8775180" cy="369332"/>
          </a:xfrm>
          <a:prstGeom prst="rect">
            <a:avLst/>
          </a:prstGeom>
        </p:spPr>
        <p:txBody>
          <a:bodyPr wrap="square">
            <a:spAutoFit/>
          </a:bodyPr>
          <a:lstStyle/>
          <a:p>
            <a:r>
              <a:rPr lang="fr-FR" spc="-1" dirty="0" smtClean="0">
                <a:solidFill>
                  <a:srgbClr val="000000"/>
                </a:solidFill>
                <a:uFill>
                  <a:solidFill>
                    <a:srgbClr val="FFFFFF"/>
                  </a:solidFill>
                </a:uFill>
              </a:rPr>
              <a:t> </a:t>
            </a:r>
            <a:endParaRPr lang="fr-FR" dirty="0"/>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42</a:t>
            </a:fld>
            <a:endParaRPr lang="fr-FR"/>
          </a:p>
        </p:txBody>
      </p:sp>
    </p:spTree>
    <p:extLst>
      <p:ext uri="{BB962C8B-B14F-4D97-AF65-F5344CB8AC3E}">
        <p14:creationId xmlns:p14="http://schemas.microsoft.com/office/powerpoint/2010/main" val="29273990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192"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spc="-1" dirty="0">
                <a:solidFill>
                  <a:srgbClr val="FFFFFF"/>
                </a:solidFill>
                <a:uFill>
                  <a:solidFill>
                    <a:srgbClr val="FFFFFF"/>
                  </a:solidFill>
                </a:uFill>
                <a:ea typeface="ヒラギノ角ゴ Pro W3"/>
              </a:rPr>
              <a:t>Guide méthodologique  : Extraction des données  </a:t>
            </a:r>
            <a:r>
              <a:rPr lang="fr-FR" sz="800" spc="-1" dirty="0" smtClean="0">
                <a:solidFill>
                  <a:srgbClr val="FFFFFF"/>
                </a:solidFill>
                <a:uFill>
                  <a:solidFill>
                    <a:srgbClr val="FFFFFF"/>
                  </a:solidFill>
                </a:uFill>
                <a:ea typeface="ヒラギノ角ゴ Pro W3"/>
              </a:rPr>
              <a:t>Altaï </a:t>
            </a:r>
            <a:r>
              <a:rPr lang="fr-FR" sz="800" spc="-1" dirty="0">
                <a:solidFill>
                  <a:srgbClr val="FFFFFF"/>
                </a:solidFill>
                <a:uFill>
                  <a:solidFill>
                    <a:srgbClr val="FFFFFF"/>
                  </a:solidFill>
                </a:uFill>
                <a:ea typeface="ヒラギノ角ゴ Pro W3"/>
              </a:rPr>
              <a:t>– F. Nicol et  V. Le Boudec –  7-8-9 mars 2017</a:t>
            </a:r>
            <a:endParaRPr lang="fr-FR" sz="800" spc="-1" dirty="0">
              <a:solidFill>
                <a:srgbClr val="000000"/>
              </a:solidFill>
              <a:uFill>
                <a:solidFill>
                  <a:srgbClr val="FFFFFF"/>
                </a:solidFill>
              </a:uFill>
            </a:endParaRPr>
          </a:p>
        </p:txBody>
      </p:sp>
      <p:sp>
        <p:nvSpPr>
          <p:cNvPr id="193"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94"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éditer / EXPORTER les bulletins</a:t>
            </a: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2674906" y="6310588"/>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43</a:t>
            </a:fld>
            <a:endParaRPr lang="fr-FR"/>
          </a:p>
        </p:txBody>
      </p:sp>
      <p:sp>
        <p:nvSpPr>
          <p:cNvPr id="5" name="Rectangle 4"/>
          <p:cNvSpPr/>
          <p:nvPr/>
        </p:nvSpPr>
        <p:spPr>
          <a:xfrm>
            <a:off x="131400" y="855349"/>
            <a:ext cx="8974440" cy="369332"/>
          </a:xfrm>
          <a:prstGeom prst="rect">
            <a:avLst/>
          </a:prstGeom>
        </p:spPr>
        <p:txBody>
          <a:bodyPr wrap="square">
            <a:spAutoFit/>
          </a:bodyPr>
          <a:lstStyle/>
          <a:p>
            <a:pPr algn="just">
              <a:lnSpc>
                <a:spcPct val="100000"/>
              </a:lnSpc>
            </a:pPr>
            <a:r>
              <a:rPr lang="fr-FR" spc="-1" dirty="0">
                <a:solidFill>
                  <a:srgbClr val="0000CC"/>
                </a:solidFill>
                <a:uFill>
                  <a:solidFill>
                    <a:srgbClr val="FFFFFF"/>
                  </a:solidFill>
                </a:uFill>
              </a:rPr>
              <a:t>Le menu « Editer » permet </a:t>
            </a:r>
            <a:r>
              <a:rPr lang="fr-FR" spc="-1" dirty="0" smtClean="0">
                <a:solidFill>
                  <a:srgbClr val="0000CC"/>
                </a:solidFill>
                <a:uFill>
                  <a:solidFill>
                    <a:srgbClr val="FFFFFF"/>
                  </a:solidFill>
                </a:uFill>
              </a:rPr>
              <a:t>l’extraction </a:t>
            </a:r>
            <a:r>
              <a:rPr lang="fr-FR" spc="-1" dirty="0">
                <a:solidFill>
                  <a:srgbClr val="0000CC"/>
                </a:solidFill>
                <a:uFill>
                  <a:solidFill>
                    <a:srgbClr val="FFFFFF"/>
                  </a:solidFill>
                </a:uFill>
              </a:rPr>
              <a:t>des bulletins de </a:t>
            </a:r>
            <a:r>
              <a:rPr lang="fr-FR" spc="-1" dirty="0" smtClean="0">
                <a:solidFill>
                  <a:srgbClr val="0000CC"/>
                </a:solidFill>
                <a:uFill>
                  <a:solidFill>
                    <a:srgbClr val="FFFFFF"/>
                  </a:solidFill>
                </a:uFill>
              </a:rPr>
              <a:t>paye.</a:t>
            </a:r>
            <a:endParaRPr lang="fr-FR" spc="-1" dirty="0">
              <a:solidFill>
                <a:srgbClr val="0000CC"/>
              </a:solidFill>
              <a:uFill>
                <a:solidFill>
                  <a:srgbClr val="FFFFFF"/>
                </a:solidFill>
              </a:uFill>
            </a:endParaRPr>
          </a:p>
        </p:txBody>
      </p:sp>
      <p:sp>
        <p:nvSpPr>
          <p:cNvPr id="6" name="Rectangle 5"/>
          <p:cNvSpPr/>
          <p:nvPr/>
        </p:nvSpPr>
        <p:spPr>
          <a:xfrm>
            <a:off x="306552" y="2056584"/>
            <a:ext cx="4663268" cy="3970318"/>
          </a:xfrm>
          <a:prstGeom prst="rect">
            <a:avLst/>
          </a:prstGeom>
        </p:spPr>
        <p:txBody>
          <a:bodyPr wrap="square">
            <a:spAutoFit/>
          </a:bodyPr>
          <a:lstStyle/>
          <a:p>
            <a:pPr algn="just">
              <a:lnSpc>
                <a:spcPct val="100000"/>
              </a:lnSpc>
            </a:pPr>
            <a:r>
              <a:rPr lang="fr-FR" spc="-1" dirty="0" smtClean="0">
                <a:uFill>
                  <a:solidFill>
                    <a:srgbClr val="FFFFFF"/>
                  </a:solidFill>
                </a:uFill>
              </a:rPr>
              <a:t>Cliquer sur Editer puis « Extraire des bulletins » (ou touches Ctrl + P)</a:t>
            </a:r>
          </a:p>
          <a:p>
            <a:pPr algn="just">
              <a:lnSpc>
                <a:spcPct val="100000"/>
              </a:lnSpc>
            </a:pPr>
            <a:r>
              <a:rPr lang="fr-FR" spc="-1" dirty="0" smtClean="0">
                <a:uFill>
                  <a:solidFill>
                    <a:srgbClr val="FFFFFF"/>
                  </a:solidFill>
                </a:uFill>
              </a:rPr>
              <a:t>Trois lignes à disposition pour rentrer le matricules de l’agent, suivi du mois du bulletin et de l’année. Exemple : </a:t>
            </a:r>
          </a:p>
          <a:p>
            <a:pPr algn="just">
              <a:lnSpc>
                <a:spcPct val="100000"/>
              </a:lnSpc>
            </a:pPr>
            <a:r>
              <a:rPr lang="fr-FR" spc="-1" dirty="0">
                <a:uFill>
                  <a:solidFill>
                    <a:srgbClr val="FFFFFF"/>
                  </a:solidFill>
                </a:uFill>
              </a:rPr>
              <a:t> </a:t>
            </a:r>
            <a:r>
              <a:rPr lang="fr-FR" spc="-1" dirty="0" smtClean="0">
                <a:uFill>
                  <a:solidFill>
                    <a:srgbClr val="FFFFFF"/>
                  </a:solidFill>
                </a:uFill>
              </a:rPr>
              <a:t>  0651 H-8-2012</a:t>
            </a:r>
          </a:p>
          <a:p>
            <a:pPr algn="just">
              <a:lnSpc>
                <a:spcPct val="100000"/>
              </a:lnSpc>
            </a:pPr>
            <a:r>
              <a:rPr lang="fr-FR" spc="-1" dirty="0" smtClean="0">
                <a:uFill>
                  <a:solidFill>
                    <a:srgbClr val="FFFFFF"/>
                  </a:solidFill>
                </a:uFill>
              </a:rPr>
              <a:t>  « Bulletin d’août 2012 pour l’agent 651 H »</a:t>
            </a:r>
          </a:p>
          <a:p>
            <a:pPr algn="just">
              <a:lnSpc>
                <a:spcPct val="100000"/>
              </a:lnSpc>
            </a:pPr>
            <a:r>
              <a:rPr lang="fr-FR" spc="-1" dirty="0" smtClean="0">
                <a:uFill>
                  <a:solidFill>
                    <a:srgbClr val="FFFFFF"/>
                  </a:solidFill>
                </a:uFill>
              </a:rPr>
              <a:t>Possibilité d’intervalles pour les mois et les années avec des points de suspension : 	0651 H-8…12-2008…2012</a:t>
            </a:r>
          </a:p>
          <a:p>
            <a:pPr algn="just">
              <a:lnSpc>
                <a:spcPct val="100000"/>
              </a:lnSpc>
            </a:pPr>
            <a:endParaRPr lang="fr-FR" spc="-1" dirty="0" smtClean="0">
              <a:uFill>
                <a:solidFill>
                  <a:srgbClr val="FFFFFF"/>
                </a:solidFill>
              </a:uFill>
            </a:endParaRPr>
          </a:p>
          <a:p>
            <a:pPr algn="just">
              <a:lnSpc>
                <a:spcPct val="100000"/>
              </a:lnSpc>
            </a:pPr>
            <a:r>
              <a:rPr lang="fr-FR" spc="-1" dirty="0" smtClean="0">
                <a:solidFill>
                  <a:srgbClr val="0000CC"/>
                </a:solidFill>
                <a:uFill>
                  <a:solidFill>
                    <a:srgbClr val="FFFFFF"/>
                  </a:solidFill>
                </a:uFill>
              </a:rPr>
              <a:t>En survolant les libellés Matricules, une bulle de mode d’emploi apparaît.</a:t>
            </a:r>
          </a:p>
          <a:p>
            <a:pPr algn="just">
              <a:lnSpc>
                <a:spcPct val="100000"/>
              </a:lnSpc>
            </a:pPr>
            <a:endParaRPr lang="fr-FR" spc="-1" dirty="0">
              <a:solidFill>
                <a:srgbClr val="0000CC"/>
              </a:solidFill>
              <a:uFill>
                <a:solidFill>
                  <a:srgbClr val="FFFFFF"/>
                </a:solidFill>
              </a:uFill>
            </a:endParaRP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1112"/>
          <a:stretch/>
        </p:blipFill>
        <p:spPr>
          <a:xfrm>
            <a:off x="5155412" y="1506628"/>
            <a:ext cx="3950428" cy="3715279"/>
          </a:xfrm>
          <a:prstGeom prst="rect">
            <a:avLst/>
          </a:prstGeom>
        </p:spPr>
      </p:pic>
    </p:spTree>
    <p:extLst>
      <p:ext uri="{BB962C8B-B14F-4D97-AF65-F5344CB8AC3E}">
        <p14:creationId xmlns:p14="http://schemas.microsoft.com/office/powerpoint/2010/main" val="27343505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44</a:t>
            </a:fld>
            <a:endParaRPr lang="fr-FR"/>
          </a:p>
        </p:txBody>
      </p:sp>
      <p:grpSp>
        <p:nvGrpSpPr>
          <p:cNvPr id="23" name="Groupe 22"/>
          <p:cNvGrpSpPr/>
          <p:nvPr/>
        </p:nvGrpSpPr>
        <p:grpSpPr>
          <a:xfrm>
            <a:off x="1152755" y="1287027"/>
            <a:ext cx="7159155" cy="4617137"/>
            <a:chOff x="1126876" y="980417"/>
            <a:chExt cx="7159155" cy="4617137"/>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1112"/>
            <a:stretch/>
          </p:blipFill>
          <p:spPr>
            <a:xfrm>
              <a:off x="1126876" y="980417"/>
              <a:ext cx="3950428" cy="3715279"/>
            </a:xfrm>
            <a:prstGeom prst="rect">
              <a:avLst/>
            </a:prstGeom>
          </p:spPr>
        </p:pic>
        <p:cxnSp>
          <p:nvCxnSpPr>
            <p:cNvPr id="8" name="Connecteur droit avec flèche 7"/>
            <p:cNvCxnSpPr/>
            <p:nvPr/>
          </p:nvCxnSpPr>
          <p:spPr>
            <a:xfrm flipH="1" flipV="1">
              <a:off x="4925684" y="1621766"/>
              <a:ext cx="1189366" cy="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flipV="1">
              <a:off x="4468483" y="3890513"/>
              <a:ext cx="1733909" cy="80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a:off x="4106174" y="3217653"/>
              <a:ext cx="1889184" cy="46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6284702" y="1512210"/>
              <a:ext cx="2001329" cy="369332"/>
            </a:xfrm>
            <a:prstGeom prst="rect">
              <a:avLst/>
            </a:prstGeom>
            <a:noFill/>
          </p:spPr>
          <p:txBody>
            <a:bodyPr wrap="square" rtlCol="0">
              <a:spAutoFit/>
            </a:bodyPr>
            <a:lstStyle/>
            <a:p>
              <a:r>
                <a:rPr lang="fr-FR" dirty="0" smtClean="0"/>
                <a:t>Effacer</a:t>
              </a:r>
              <a:endParaRPr lang="fr-FR" dirty="0"/>
            </a:p>
          </p:txBody>
        </p:sp>
        <p:sp>
          <p:nvSpPr>
            <p:cNvPr id="18" name="ZoneTexte 17"/>
            <p:cNvSpPr txBox="1"/>
            <p:nvPr/>
          </p:nvSpPr>
          <p:spPr>
            <a:xfrm>
              <a:off x="1295908" y="1445726"/>
              <a:ext cx="2941608" cy="369332"/>
            </a:xfrm>
            <a:prstGeom prst="rect">
              <a:avLst/>
            </a:prstGeom>
            <a:noFill/>
          </p:spPr>
          <p:txBody>
            <a:bodyPr wrap="square" rtlCol="0">
              <a:spAutoFit/>
            </a:bodyPr>
            <a:lstStyle/>
            <a:p>
              <a:r>
                <a:rPr lang="fr-FR" dirty="0" smtClean="0"/>
                <a:t>651 H-1…12-2010…2013</a:t>
              </a:r>
              <a:endParaRPr lang="fr-FR" dirty="0"/>
            </a:p>
          </p:txBody>
        </p:sp>
        <p:sp>
          <p:nvSpPr>
            <p:cNvPr id="19" name="ZoneTexte 18"/>
            <p:cNvSpPr txBox="1"/>
            <p:nvPr/>
          </p:nvSpPr>
          <p:spPr>
            <a:xfrm>
              <a:off x="6284702" y="2688587"/>
              <a:ext cx="1885951" cy="1200329"/>
            </a:xfrm>
            <a:prstGeom prst="rect">
              <a:avLst/>
            </a:prstGeom>
            <a:noFill/>
          </p:spPr>
          <p:txBody>
            <a:bodyPr wrap="square" rtlCol="0">
              <a:spAutoFit/>
            </a:bodyPr>
            <a:lstStyle/>
            <a:p>
              <a:r>
                <a:rPr lang="fr-FR" dirty="0" smtClean="0"/>
                <a:t>Sélectionner le répertoire d’exportation des bulletins</a:t>
              </a:r>
              <a:endParaRPr lang="fr-FR" dirty="0"/>
            </a:p>
          </p:txBody>
        </p:sp>
        <p:sp>
          <p:nvSpPr>
            <p:cNvPr id="20" name="ZoneTexte 19"/>
            <p:cNvSpPr txBox="1"/>
            <p:nvPr/>
          </p:nvSpPr>
          <p:spPr>
            <a:xfrm>
              <a:off x="6284703" y="4120226"/>
              <a:ext cx="1885951" cy="1477328"/>
            </a:xfrm>
            <a:prstGeom prst="rect">
              <a:avLst/>
            </a:prstGeom>
            <a:noFill/>
          </p:spPr>
          <p:txBody>
            <a:bodyPr wrap="square" rtlCol="0">
              <a:spAutoFit/>
            </a:bodyPr>
            <a:lstStyle/>
            <a:p>
              <a:r>
                <a:rPr lang="fr-FR" dirty="0" smtClean="0"/>
                <a:t>Ouvrir le répertoire d’exportation des bulletins (diapo suivante)</a:t>
              </a:r>
              <a:endParaRPr lang="fr-FR" dirty="0"/>
            </a:p>
          </p:txBody>
        </p:sp>
      </p:grpSp>
      <p:sp>
        <p:nvSpPr>
          <p:cNvPr id="22"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éditer / EXPORTER les bulletins</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099165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rotWithShape="1">
          <a:blip r:embed="rId2">
            <a:extLst>
              <a:ext uri="{28A0092B-C50C-407E-A947-70E740481C1C}">
                <a14:useLocalDpi xmlns:a14="http://schemas.microsoft.com/office/drawing/2010/main" val="0"/>
              </a:ext>
            </a:extLst>
          </a:blip>
          <a:srcRect t="-792" r="45566"/>
          <a:stretch/>
        </p:blipFill>
        <p:spPr>
          <a:xfrm>
            <a:off x="617079" y="929036"/>
            <a:ext cx="4977442" cy="5760289"/>
          </a:xfrm>
          <a:prstGeom prst="rect">
            <a:avLst/>
          </a:prstGeom>
        </p:spPr>
      </p:pic>
      <p:sp>
        <p:nvSpPr>
          <p:cNvPr id="13" name="ZoneTexte 12"/>
          <p:cNvSpPr txBox="1"/>
          <p:nvPr/>
        </p:nvSpPr>
        <p:spPr>
          <a:xfrm>
            <a:off x="6125592" y="1473693"/>
            <a:ext cx="2592280" cy="2585323"/>
          </a:xfrm>
          <a:prstGeom prst="rect">
            <a:avLst/>
          </a:prstGeom>
          <a:noFill/>
        </p:spPr>
        <p:txBody>
          <a:bodyPr wrap="square" rtlCol="0">
            <a:spAutoFit/>
          </a:bodyPr>
          <a:lstStyle/>
          <a:p>
            <a:r>
              <a:rPr lang="fr-FR" dirty="0" smtClean="0"/>
              <a:t>Les bulletins de paye sont au format XML. </a:t>
            </a:r>
          </a:p>
          <a:p>
            <a:endParaRPr lang="fr-FR" dirty="0"/>
          </a:p>
          <a:p>
            <a:r>
              <a:rPr lang="fr-FR" dirty="0" smtClean="0"/>
              <a:t>Ils peuvent eux-mêmes être importés dans l’interface pour obtenir la </a:t>
            </a:r>
            <a:r>
              <a:rPr lang="fr-FR" dirty="0" err="1" smtClean="0"/>
              <a:t>sous-base</a:t>
            </a:r>
            <a:r>
              <a:rPr lang="fr-FR" dirty="0" smtClean="0"/>
              <a:t> des bulletins/lignes de paye sélectionné(e)s</a:t>
            </a:r>
            <a:endParaRPr lang="fr-FR" dirty="0"/>
          </a:p>
        </p:txBody>
      </p:sp>
      <p:sp>
        <p:nvSpPr>
          <p:cNvPr id="14"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Accéder aux bulletins extraits</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9725256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170460" y="1052639"/>
            <a:ext cx="8656200" cy="2000661"/>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170460" y="1120836"/>
            <a:ext cx="8891280" cy="417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p:txBody>
      </p:sp>
      <p:sp>
        <p:nvSpPr>
          <p:cNvPr id="31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170460" y="353160"/>
            <a:ext cx="8656200" cy="641348"/>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ARCHIVER LES Données XML / XHL</a:t>
            </a: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 name="ZoneTexte 2"/>
          <p:cNvSpPr txBox="1"/>
          <p:nvPr/>
        </p:nvSpPr>
        <p:spPr>
          <a:xfrm>
            <a:off x="125640" y="1228927"/>
            <a:ext cx="8656200" cy="5632311"/>
          </a:xfrm>
          <a:prstGeom prst="rect">
            <a:avLst/>
          </a:prstGeom>
          <a:noFill/>
        </p:spPr>
        <p:txBody>
          <a:bodyPr wrap="square" rtlCol="0">
            <a:spAutoFit/>
          </a:bodyPr>
          <a:lstStyle/>
          <a:p>
            <a:pPr algn="just"/>
            <a:r>
              <a:rPr lang="fr-FR" sz="2000" spc="-1" dirty="0" err="1" smtClean="0">
                <a:solidFill>
                  <a:schemeClr val="tx2"/>
                </a:solidFill>
                <a:uFill>
                  <a:solidFill>
                    <a:srgbClr val="FFFFFF"/>
                  </a:solidFill>
                </a:uFill>
                <a:latin typeface="Arial"/>
                <a:ea typeface="ヒラギノ角ゴ Pro W3"/>
              </a:rPr>
              <a:t>Altaïr</a:t>
            </a:r>
            <a:r>
              <a:rPr lang="fr-FR" sz="2000" spc="-1" dirty="0" smtClean="0">
                <a:solidFill>
                  <a:schemeClr val="tx2"/>
                </a:solidFill>
                <a:uFill>
                  <a:solidFill>
                    <a:srgbClr val="FFFFFF"/>
                  </a:solidFill>
                </a:uFill>
                <a:latin typeface="Arial"/>
                <a:ea typeface="ヒラギノ角ゴ Pro W3"/>
              </a:rPr>
              <a:t> </a:t>
            </a:r>
            <a:r>
              <a:rPr lang="fr-FR" sz="2000" spc="-1" dirty="0">
                <a:solidFill>
                  <a:schemeClr val="tx2"/>
                </a:solidFill>
                <a:uFill>
                  <a:solidFill>
                    <a:srgbClr val="FFFFFF"/>
                  </a:solidFill>
                </a:uFill>
                <a:latin typeface="Arial"/>
                <a:ea typeface="ヒラギノ角ゴ Pro W3"/>
              </a:rPr>
              <a:t>conserve les données </a:t>
            </a:r>
            <a:r>
              <a:rPr lang="fr-FR" sz="2000" spc="-1" dirty="0" smtClean="0">
                <a:solidFill>
                  <a:schemeClr val="tx2"/>
                </a:solidFill>
                <a:uFill>
                  <a:solidFill>
                    <a:srgbClr val="FFFFFF"/>
                  </a:solidFill>
                </a:uFill>
                <a:latin typeface="Arial"/>
                <a:ea typeface="ヒラギノ角ゴ Pro W3"/>
              </a:rPr>
              <a:t>XML et </a:t>
            </a:r>
            <a:r>
              <a:rPr lang="fr-FR" sz="2000" spc="-1" dirty="0">
                <a:solidFill>
                  <a:schemeClr val="tx2"/>
                </a:solidFill>
                <a:uFill>
                  <a:solidFill>
                    <a:srgbClr val="FFFFFF"/>
                  </a:solidFill>
                </a:uFill>
                <a:latin typeface="Arial"/>
                <a:ea typeface="ヒラギノ角ゴ Pro W3"/>
              </a:rPr>
              <a:t>le fichier </a:t>
            </a:r>
            <a:r>
              <a:rPr lang="fr-FR" sz="2000" spc="-1" dirty="0" smtClean="0">
                <a:solidFill>
                  <a:schemeClr val="tx2"/>
                </a:solidFill>
                <a:uFill>
                  <a:solidFill>
                    <a:srgbClr val="FFFFFF"/>
                  </a:solidFill>
                </a:uFill>
                <a:latin typeface="Arial"/>
                <a:ea typeface="ヒラギノ角ゴ Pro W3"/>
              </a:rPr>
              <a:t>projet du rapport avec un archivage spécifique au </a:t>
            </a:r>
            <a:r>
              <a:rPr lang="fr-FR" sz="2000" spc="-1" dirty="0">
                <a:solidFill>
                  <a:schemeClr val="tx2"/>
                </a:solidFill>
                <a:uFill>
                  <a:solidFill>
                    <a:srgbClr val="FFFFFF"/>
                  </a:solidFill>
                </a:uFill>
                <a:latin typeface="Arial"/>
                <a:ea typeface="ヒラギノ角ゴ Pro W3"/>
              </a:rPr>
              <a:t>format </a:t>
            </a:r>
            <a:r>
              <a:rPr lang="fr-FR" sz="2000" spc="-1" dirty="0" smtClean="0">
                <a:solidFill>
                  <a:schemeClr val="tx2"/>
                </a:solidFill>
                <a:uFill>
                  <a:solidFill>
                    <a:srgbClr val="FFFFFF"/>
                  </a:solidFill>
                </a:uFill>
                <a:latin typeface="Arial"/>
                <a:ea typeface="ヒラギノ角ゴ Pro W3"/>
              </a:rPr>
              <a:t>compressé </a:t>
            </a:r>
            <a:r>
              <a:rPr lang="fr-FR" sz="2000" b="1" spc="-1" dirty="0" smtClean="0">
                <a:solidFill>
                  <a:schemeClr val="tx2"/>
                </a:solidFill>
                <a:uFill>
                  <a:solidFill>
                    <a:srgbClr val="FFFFFF"/>
                  </a:solidFill>
                </a:uFill>
                <a:latin typeface="Arial"/>
                <a:ea typeface="ヒラギノ角ゴ Pro W3"/>
              </a:rPr>
              <a:t>.</a:t>
            </a:r>
            <a:r>
              <a:rPr lang="fr-FR" sz="2000" b="1" spc="-1" dirty="0" err="1" smtClean="0">
                <a:solidFill>
                  <a:schemeClr val="tx2"/>
                </a:solidFill>
                <a:uFill>
                  <a:solidFill>
                    <a:srgbClr val="FFFFFF"/>
                  </a:solidFill>
                </a:uFill>
                <a:latin typeface="Arial"/>
                <a:ea typeface="ヒラギノ角ゴ Pro W3"/>
              </a:rPr>
              <a:t>arch</a:t>
            </a:r>
            <a:r>
              <a:rPr lang="fr-FR" sz="2000" spc="-1" dirty="0" smtClean="0">
                <a:solidFill>
                  <a:schemeClr val="tx2"/>
                </a:solidFill>
                <a:uFill>
                  <a:solidFill>
                    <a:srgbClr val="FFFFFF"/>
                  </a:solidFill>
                </a:uFill>
                <a:latin typeface="Arial"/>
                <a:ea typeface="ヒラギノ角ゴ Pro W3"/>
              </a:rPr>
              <a:t> permettant de </a:t>
            </a:r>
            <a:r>
              <a:rPr lang="fr-FR" sz="2000" spc="-1" dirty="0">
                <a:solidFill>
                  <a:schemeClr val="tx2"/>
                </a:solidFill>
                <a:uFill>
                  <a:solidFill>
                    <a:srgbClr val="FFFFFF"/>
                  </a:solidFill>
                </a:uFill>
                <a:latin typeface="Arial"/>
                <a:ea typeface="ヒラギノ角ゴ Pro W3"/>
              </a:rPr>
              <a:t>restituer </a:t>
            </a:r>
            <a:r>
              <a:rPr lang="fr-FR" sz="2000" spc="-1" dirty="0" smtClean="0">
                <a:solidFill>
                  <a:schemeClr val="tx2"/>
                </a:solidFill>
                <a:uFill>
                  <a:solidFill>
                    <a:srgbClr val="FFFFFF"/>
                  </a:solidFill>
                </a:uFill>
                <a:latin typeface="Arial"/>
                <a:ea typeface="ヒラギノ角ゴ Pro W3"/>
              </a:rPr>
              <a:t>toutes les données, les projets </a:t>
            </a:r>
            <a:r>
              <a:rPr lang="fr-FR" sz="2000" b="1" spc="-1" dirty="0" smtClean="0">
                <a:solidFill>
                  <a:schemeClr val="tx2"/>
                </a:solidFill>
                <a:uFill>
                  <a:solidFill>
                    <a:srgbClr val="FFFFFF"/>
                  </a:solidFill>
                </a:uFill>
                <a:latin typeface="Arial"/>
                <a:ea typeface="ヒラギノ角ゴ Pro W3"/>
              </a:rPr>
              <a:t>.</a:t>
            </a:r>
            <a:r>
              <a:rPr lang="fr-FR" sz="2000" b="1" spc="-1" dirty="0" err="1" smtClean="0">
                <a:solidFill>
                  <a:schemeClr val="tx2"/>
                </a:solidFill>
                <a:uFill>
                  <a:solidFill>
                    <a:srgbClr val="FFFFFF"/>
                  </a:solidFill>
                </a:uFill>
                <a:latin typeface="Arial"/>
                <a:ea typeface="ヒラギノ角ゴ Pro W3"/>
              </a:rPr>
              <a:t>alt</a:t>
            </a:r>
            <a:r>
              <a:rPr lang="fr-FR" sz="2000" spc="-1" dirty="0" smtClean="0">
                <a:solidFill>
                  <a:schemeClr val="tx2"/>
                </a:solidFill>
                <a:uFill>
                  <a:solidFill>
                    <a:srgbClr val="FFFFFF"/>
                  </a:solidFill>
                </a:uFill>
                <a:latin typeface="Arial"/>
                <a:ea typeface="ヒラギノ角ゴ Pro W3"/>
              </a:rPr>
              <a:t> et les rapports d’analyse.</a:t>
            </a: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smtClean="0">
                <a:solidFill>
                  <a:srgbClr val="0000CC"/>
                </a:solidFill>
                <a:uFill>
                  <a:solidFill>
                    <a:srgbClr val="FFFFFF"/>
                  </a:solidFill>
                </a:uFill>
                <a:latin typeface="Arial"/>
                <a:ea typeface="ヒラギノ角ゴ Pro W3"/>
              </a:rPr>
              <a:t>Mode opératoire pour l’archivage et la restauration les </a:t>
            </a:r>
            <a:r>
              <a:rPr lang="fr-FR" sz="2000" spc="-1" dirty="0">
                <a:solidFill>
                  <a:srgbClr val="0000CC"/>
                </a:solidFill>
                <a:uFill>
                  <a:solidFill>
                    <a:srgbClr val="FFFFFF"/>
                  </a:solidFill>
                </a:uFill>
                <a:latin typeface="Arial"/>
                <a:ea typeface="ヒラギノ角ゴ Pro W3"/>
              </a:rPr>
              <a:t>données : </a:t>
            </a:r>
            <a:endParaRPr lang="fr-FR" sz="2000" spc="-1" dirty="0" smtClean="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r>
              <a:rPr lang="fr-FR" sz="2000" spc="-1" dirty="0">
                <a:solidFill>
                  <a:schemeClr val="tx2"/>
                </a:solidFill>
                <a:uFill>
                  <a:solidFill>
                    <a:srgbClr val="FFFFFF"/>
                  </a:solidFill>
                </a:uFill>
                <a:latin typeface="Arial"/>
                <a:ea typeface="ヒラギノ角ゴ Pro W3"/>
              </a:rPr>
              <a:t>	</a:t>
            </a:r>
            <a:r>
              <a:rPr lang="fr-FR" sz="2000" spc="-1" dirty="0" smtClean="0">
                <a:solidFill>
                  <a:schemeClr val="tx2"/>
                </a:solidFill>
                <a:uFill>
                  <a:solidFill>
                    <a:srgbClr val="FFFFFF"/>
                  </a:solidFill>
                </a:uFill>
                <a:latin typeface="Arial"/>
                <a:ea typeface="ヒラギノ角ゴ Pro W3"/>
              </a:rPr>
              <a:t>Cocher la case Données tableur ou la case Bases XML, ou la case 	Tout, selon l’étendue de l’archivage souhaiter et cliquer sur  	Accepter</a:t>
            </a:r>
          </a:p>
          <a:p>
            <a:pPr algn="just"/>
            <a:endParaRPr lang="fr-FR" sz="2000" spc="-1" dirty="0">
              <a:solidFill>
                <a:schemeClr val="tx2"/>
              </a:solidFill>
              <a:uFill>
                <a:solidFill>
                  <a:srgbClr val="FFFFFF"/>
                </a:solidFill>
              </a:uFill>
              <a:latin typeface="Arial"/>
              <a:ea typeface="ヒラギノ角ゴ Pro W3"/>
            </a:endParaRPr>
          </a:p>
          <a:p>
            <a:pPr algn="just"/>
            <a:r>
              <a:rPr lang="fr-FR" sz="2000" spc="-1" dirty="0" smtClean="0">
                <a:solidFill>
                  <a:schemeClr val="tx2"/>
                </a:solidFill>
                <a:uFill>
                  <a:solidFill>
                    <a:srgbClr val="FFFFFF"/>
                  </a:solidFill>
                </a:uFill>
                <a:latin typeface="Arial"/>
                <a:ea typeface="ヒラギノ角ゴ Pro W3"/>
              </a:rPr>
              <a:t>	Puis Fichier &gt; Archiver ou icône </a:t>
            </a:r>
          </a:p>
          <a:p>
            <a:pPr algn="just"/>
            <a:endParaRPr lang="fr-FR" sz="2000" spc="-1" dirty="0">
              <a:solidFill>
                <a:schemeClr val="tx2"/>
              </a:solidFill>
              <a:uFill>
                <a:solidFill>
                  <a:srgbClr val="FFFFFF"/>
                </a:solidFill>
              </a:uFil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46</a:t>
            </a:fld>
            <a:endParaRPr lang="fr-FR"/>
          </a:p>
        </p:txBody>
      </p:sp>
      <p:grpSp>
        <p:nvGrpSpPr>
          <p:cNvPr id="5" name="Groupe 4"/>
          <p:cNvGrpSpPr/>
          <p:nvPr/>
        </p:nvGrpSpPr>
        <p:grpSpPr>
          <a:xfrm>
            <a:off x="356422" y="2479853"/>
            <a:ext cx="8122444" cy="2164498"/>
            <a:chOff x="356422" y="2479853"/>
            <a:chExt cx="8122444" cy="2164498"/>
          </a:xfrm>
        </p:grpSpPr>
        <p:pic>
          <p:nvPicPr>
            <p:cNvPr id="9" name="Image 8"/>
            <p:cNvPicPr>
              <a:picLocks noChangeAspect="1"/>
            </p:cNvPicPr>
            <p:nvPr/>
          </p:nvPicPr>
          <p:blipFill>
            <a:blip r:embed="rId2"/>
            <a:stretch>
              <a:fillRect/>
            </a:stretch>
          </p:blipFill>
          <p:spPr>
            <a:xfrm>
              <a:off x="356422" y="2479853"/>
              <a:ext cx="8122444" cy="1139014"/>
            </a:xfrm>
            <a:prstGeom prst="rect">
              <a:avLst/>
            </a:prstGeom>
          </p:spPr>
        </p:pic>
        <p:sp>
          <p:nvSpPr>
            <p:cNvPr id="11" name="Line 6"/>
            <p:cNvSpPr/>
            <p:nvPr/>
          </p:nvSpPr>
          <p:spPr>
            <a:xfrm flipH="1" flipV="1">
              <a:off x="7211052" y="3327543"/>
              <a:ext cx="17883" cy="1316808"/>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grpSp>
      <p:sp>
        <p:nvSpPr>
          <p:cNvPr id="14" name="CustomShape 5"/>
          <p:cNvSpPr/>
          <p:nvPr/>
        </p:nvSpPr>
        <p:spPr>
          <a:xfrm>
            <a:off x="676019" y="4758814"/>
            <a:ext cx="235221" cy="110979"/>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0" name="Image 19"/>
          <p:cNvPicPr>
            <a:picLocks noChangeAspect="1"/>
          </p:cNvPicPr>
          <p:nvPr/>
        </p:nvPicPr>
        <p:blipFill rotWithShape="1">
          <a:blip r:embed="rId2"/>
          <a:srcRect l="17384" t="37070" r="77519" b="22790"/>
          <a:stretch/>
        </p:blipFill>
        <p:spPr>
          <a:xfrm>
            <a:off x="4786761" y="5747191"/>
            <a:ext cx="414069" cy="457200"/>
          </a:xfrm>
          <a:prstGeom prst="rect">
            <a:avLst/>
          </a:prstGeom>
        </p:spPr>
      </p:pic>
      <p:sp>
        <p:nvSpPr>
          <p:cNvPr id="16" name="CustomShape 5"/>
          <p:cNvSpPr/>
          <p:nvPr/>
        </p:nvSpPr>
        <p:spPr>
          <a:xfrm>
            <a:off x="676018" y="5954250"/>
            <a:ext cx="235221" cy="110979"/>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47</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857" y="43675"/>
            <a:ext cx="6914286" cy="6495238"/>
          </a:xfrm>
          <a:prstGeom prst="rect">
            <a:avLst/>
          </a:prstGeom>
        </p:spPr>
      </p:pic>
    </p:spTree>
    <p:extLst>
      <p:ext uri="{BB962C8B-B14F-4D97-AF65-F5344CB8AC3E}">
        <p14:creationId xmlns:p14="http://schemas.microsoft.com/office/powerpoint/2010/main" val="26120041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170460" y="1052639"/>
            <a:ext cx="8656200" cy="2000661"/>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170460" y="1120836"/>
            <a:ext cx="8891280" cy="417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p:txBody>
      </p:sp>
      <p:sp>
        <p:nvSpPr>
          <p:cNvPr id="31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170460" y="353160"/>
            <a:ext cx="8656200" cy="641348"/>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r>
              <a:rPr lang="fr-FR" sz="2400" cap="all" spc="-1" dirty="0" smtClean="0">
                <a:solidFill>
                  <a:srgbClr val="308087"/>
                </a:solidFill>
                <a:uFill>
                  <a:solidFill>
                    <a:srgbClr val="FFFFFF"/>
                  </a:solidFill>
                </a:uFill>
                <a:latin typeface="Times New Roman"/>
                <a:ea typeface="ヒラギノ角ゴ Pro W3"/>
              </a:rPr>
              <a:t>Désarchiver LES Données XML / XHL</a:t>
            </a:r>
            <a:endParaRPr lang="fr-FR" sz="2400" cap="all" spc="-1" dirty="0">
              <a:solidFill>
                <a:srgbClr val="308087"/>
              </a:solidFill>
              <a:uFill>
                <a:solidFill>
                  <a:srgbClr val="FFFFFF"/>
                </a:solidFill>
              </a:uFill>
              <a:latin typeface="Times New Roman"/>
              <a:ea typeface="ヒラギノ角ゴ Pro W3"/>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 name="ZoneTexte 2"/>
          <p:cNvSpPr txBox="1"/>
          <p:nvPr/>
        </p:nvSpPr>
        <p:spPr>
          <a:xfrm>
            <a:off x="243000" y="994508"/>
            <a:ext cx="8656200" cy="5940088"/>
          </a:xfrm>
          <a:prstGeom prst="rect">
            <a:avLst/>
          </a:prstGeom>
          <a:noFill/>
        </p:spPr>
        <p:txBody>
          <a:bodyPr wrap="square" rtlCol="0">
            <a:spAutoFit/>
          </a:bodyPr>
          <a:lstStyle/>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smtClean="0">
                <a:solidFill>
                  <a:srgbClr val="0000CC"/>
                </a:solidFill>
                <a:uFill>
                  <a:solidFill>
                    <a:srgbClr val="FFFFFF"/>
                  </a:solidFill>
                </a:uFill>
                <a:latin typeface="Arial"/>
                <a:ea typeface="ヒラギノ角ゴ Pro W3"/>
              </a:rPr>
              <a:t>Restaurer les données XHL archivées :</a:t>
            </a:r>
          </a:p>
          <a:p>
            <a:pPr algn="just"/>
            <a:endParaRPr lang="fr-FR" sz="2000" spc="-1" dirty="0">
              <a:solidFill>
                <a:srgbClr val="0000CC"/>
              </a:solidFill>
              <a:uFill>
                <a:solidFill>
                  <a:srgbClr val="FFFFFF"/>
                </a:solidFill>
              </a:uFill>
              <a:latin typeface="Arial"/>
              <a:ea typeface="ヒラギノ角ゴ Pro W3"/>
            </a:endParaRPr>
          </a:p>
          <a:p>
            <a:pPr algn="just"/>
            <a:r>
              <a:rPr lang="fr-FR" sz="2000" spc="-1" dirty="0">
                <a:solidFill>
                  <a:srgbClr val="0000CC"/>
                </a:solidFill>
                <a:uFill>
                  <a:solidFill>
                    <a:srgbClr val="FFFFFF"/>
                  </a:solidFill>
                </a:uFill>
                <a:latin typeface="Arial"/>
                <a:ea typeface="ヒラギノ角ゴ Pro W3"/>
              </a:rPr>
              <a:t>	</a:t>
            </a:r>
            <a:r>
              <a:rPr lang="fr-FR" sz="2000" spc="-1" dirty="0" smtClean="0">
                <a:solidFill>
                  <a:schemeClr val="tx2"/>
                </a:solidFill>
                <a:uFill>
                  <a:solidFill>
                    <a:srgbClr val="FFFFFF"/>
                  </a:solidFill>
                </a:uFill>
                <a:latin typeface="Arial"/>
                <a:ea typeface="ヒラギノ角ゴ Pro W3"/>
              </a:rPr>
              <a:t>Ouvrir le dialogue de configuration, dans l’encadré Archivage cliquer dans l’encadré </a:t>
            </a:r>
            <a:r>
              <a:rPr lang="fr-FR" sz="2000" b="1" spc="-1" dirty="0" smtClean="0">
                <a:solidFill>
                  <a:schemeClr val="tx2"/>
                </a:solidFill>
                <a:uFill>
                  <a:solidFill>
                    <a:srgbClr val="FFFFFF"/>
                  </a:solidFill>
                </a:uFill>
                <a:latin typeface="Arial"/>
                <a:ea typeface="ヒラギノ角ゴ Pro W3"/>
              </a:rPr>
              <a:t>Archivage et Restauration</a:t>
            </a:r>
            <a:r>
              <a:rPr lang="fr-FR" sz="2000" spc="-1" dirty="0" smtClean="0">
                <a:solidFill>
                  <a:schemeClr val="tx2"/>
                </a:solidFill>
                <a:uFill>
                  <a:solidFill>
                    <a:srgbClr val="FFFFFF"/>
                  </a:solidFill>
                </a:uFill>
                <a:latin typeface="Arial"/>
                <a:ea typeface="ヒラギノ角ゴ Pro W3"/>
              </a:rPr>
              <a:t> la case qui correspond à l’étendue du désarchivage souhaité (Données CSV ou Bases XML, ou bien Tout)</a:t>
            </a:r>
          </a:p>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a:solidFill>
                  <a:srgbClr val="0000CC"/>
                </a:solidFill>
                <a:uFill>
                  <a:solidFill>
                    <a:srgbClr val="FFFFFF"/>
                  </a:solidFill>
                </a:uFill>
                <a:latin typeface="Arial"/>
                <a:ea typeface="ヒラギノ角ゴ Pro W3"/>
              </a:rPr>
              <a:t>	</a:t>
            </a:r>
            <a:r>
              <a:rPr lang="fr-FR" sz="2000" b="1" spc="-1" dirty="0" smtClean="0">
                <a:uFill>
                  <a:solidFill>
                    <a:srgbClr val="FFFFFF"/>
                  </a:solidFill>
                </a:uFill>
                <a:latin typeface="Arial"/>
                <a:ea typeface="ヒラギノ角ゴ Pro W3"/>
              </a:rPr>
              <a:t>Fichier</a:t>
            </a:r>
            <a:r>
              <a:rPr lang="fr-FR" sz="2000" b="1" spc="-1" dirty="0" smtClean="0">
                <a:solidFill>
                  <a:schemeClr val="tx2"/>
                </a:solidFill>
                <a:uFill>
                  <a:solidFill>
                    <a:srgbClr val="FFFFFF"/>
                  </a:solidFill>
                </a:uFill>
                <a:latin typeface="Arial"/>
                <a:ea typeface="ヒラギノ角ゴ Pro W3"/>
              </a:rPr>
              <a:t> &gt; Désarchiver ou icône correspondante</a:t>
            </a: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smtClean="0">
                <a:solidFill>
                  <a:schemeClr val="tx2"/>
                </a:solidFill>
                <a:uFill>
                  <a:solidFill>
                    <a:srgbClr val="FFFFFF"/>
                  </a:solidFill>
                </a:uFill>
                <a:latin typeface="Arial"/>
                <a:ea typeface="ヒラギノ角ゴ Pro W3"/>
              </a:rPr>
              <a:t>Décompression </a:t>
            </a:r>
            <a:r>
              <a:rPr lang="fr-FR" sz="2000" spc="-1" dirty="0">
                <a:solidFill>
                  <a:schemeClr val="tx2"/>
                </a:solidFill>
                <a:uFill>
                  <a:solidFill>
                    <a:srgbClr val="FFFFFF"/>
                  </a:solidFill>
                </a:uFill>
                <a:latin typeface="Arial"/>
                <a:ea typeface="ヒラギノ角ゴ Pro W3"/>
              </a:rPr>
              <a:t>sur la clef USB3 </a:t>
            </a:r>
            <a:r>
              <a:rPr lang="fr-FR" sz="2000" spc="-1" dirty="0" smtClean="0">
                <a:solidFill>
                  <a:schemeClr val="tx2"/>
                </a:solidFill>
                <a:uFill>
                  <a:solidFill>
                    <a:srgbClr val="FFFFFF"/>
                  </a:solidFill>
                </a:uFill>
                <a:latin typeface="Arial"/>
                <a:ea typeface="ヒラギノ角ゴ Pro W3"/>
              </a:rPr>
              <a:t>dédiée.</a:t>
            </a:r>
          </a:p>
          <a:p>
            <a:pPr algn="just"/>
            <a:r>
              <a:rPr lang="fr-FR" sz="2000" spc="-1" dirty="0" smtClean="0">
                <a:solidFill>
                  <a:schemeClr val="tx2"/>
                </a:solidFill>
                <a:uFill>
                  <a:solidFill>
                    <a:srgbClr val="FFFFFF"/>
                  </a:solidFill>
                </a:uFill>
                <a:latin typeface="Arial"/>
                <a:ea typeface="ヒラギノ角ゴ Pro W3"/>
              </a:rPr>
              <a:t>Les rapports, leurs données auxiliaires et le projet sont toujours désarchivés.</a:t>
            </a:r>
            <a:endParaRPr lang="fr-FR" sz="2000" spc="-1" dirty="0">
              <a:solidFill>
                <a:schemeClr val="tx2"/>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48</a:t>
            </a:fld>
            <a:endParaRPr lang="fr-FR"/>
          </a:p>
        </p:txBody>
      </p:sp>
      <p:sp>
        <p:nvSpPr>
          <p:cNvPr id="18" name="CustomShape 5"/>
          <p:cNvSpPr/>
          <p:nvPr/>
        </p:nvSpPr>
        <p:spPr>
          <a:xfrm>
            <a:off x="442180" y="2008552"/>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9" name="CustomShape 5"/>
          <p:cNvSpPr/>
          <p:nvPr/>
        </p:nvSpPr>
        <p:spPr>
          <a:xfrm>
            <a:off x="466943" y="3583417"/>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46896" y="3014456"/>
            <a:ext cx="8048407" cy="2316411"/>
            <a:chOff x="466943" y="2790180"/>
            <a:chExt cx="8048407" cy="2316411"/>
          </a:xfrm>
        </p:grpSpPr>
        <p:pic>
          <p:nvPicPr>
            <p:cNvPr id="10" name="Image 9"/>
            <p:cNvPicPr>
              <a:picLocks noChangeAspect="1"/>
            </p:cNvPicPr>
            <p:nvPr/>
          </p:nvPicPr>
          <p:blipFill>
            <a:blip r:embed="rId2"/>
            <a:stretch>
              <a:fillRect/>
            </a:stretch>
          </p:blipFill>
          <p:spPr>
            <a:xfrm>
              <a:off x="466943" y="3910036"/>
              <a:ext cx="8048407" cy="1196555"/>
            </a:xfrm>
            <a:prstGeom prst="rect">
              <a:avLst/>
            </a:prstGeom>
          </p:spPr>
        </p:pic>
        <p:sp>
          <p:nvSpPr>
            <p:cNvPr id="11" name="Line 6"/>
            <p:cNvSpPr/>
            <p:nvPr/>
          </p:nvSpPr>
          <p:spPr>
            <a:xfrm>
              <a:off x="7278370" y="2790180"/>
              <a:ext cx="1565" cy="1586475"/>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cxnSp>
          <p:nvCxnSpPr>
            <p:cNvPr id="6" name="Connecteur droit avec flèche 5"/>
            <p:cNvCxnSpPr/>
            <p:nvPr/>
          </p:nvCxnSpPr>
          <p:spPr>
            <a:xfrm flipH="1">
              <a:off x="2535407" y="3569293"/>
              <a:ext cx="0" cy="681486"/>
            </a:xfrm>
            <a:prstGeom prst="straightConnector1">
              <a:avLst/>
            </a:prstGeom>
            <a:ln w="8890">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9460476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51639" y="1124640"/>
            <a:ext cx="8806635" cy="4694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dirty="0" smtClean="0">
                <a:solidFill>
                  <a:srgbClr val="000000"/>
                </a:solidFill>
                <a:uFill>
                  <a:solidFill>
                    <a:srgbClr val="FFFFFF"/>
                  </a:solidFill>
                </a:uFill>
                <a:latin typeface="Arial"/>
                <a:ea typeface="ヒラギノ角ゴ Pro W3"/>
              </a:rPr>
              <a:t>Exporter les bases au format </a:t>
            </a:r>
            <a:r>
              <a:rPr lang="fr-FR" spc="-1" dirty="0" smtClean="0">
                <a:solidFill>
                  <a:srgbClr val="000000"/>
                </a:solidFill>
                <a:uFill>
                  <a:solidFill>
                    <a:srgbClr val="FFFFFF"/>
                  </a:solidFill>
                </a:uFill>
                <a:latin typeface="Arial"/>
                <a:ea typeface="ヒラギノ角ゴ Pro W3"/>
              </a:rPr>
              <a:t>CSV et les rapports d’analyse :</a:t>
            </a:r>
          </a:p>
          <a:p>
            <a:pPr algn="just">
              <a:lnSpc>
                <a:spcPct val="100000"/>
              </a:lnSpc>
            </a:pPr>
            <a:endParaRPr lang="fr-FR" spc="-1" dirty="0" smtClean="0">
              <a:solidFill>
                <a:srgbClr val="000000"/>
              </a:solidFill>
              <a:uFill>
                <a:solidFill>
                  <a:srgbClr val="FFFFFF"/>
                </a:solidFill>
              </a:uFill>
              <a:latin typeface="Arial"/>
              <a:ea typeface="ヒラギノ角ゴ Pro W3"/>
            </a:endParaRPr>
          </a:p>
          <a:p>
            <a:pPr algn="just"/>
            <a:r>
              <a:rPr lang="fr-FR" spc="-1" dirty="0">
                <a:solidFill>
                  <a:srgbClr val="000000"/>
                </a:solidFill>
                <a:uFill>
                  <a:solidFill>
                    <a:srgbClr val="FFFFFF"/>
                  </a:solidFill>
                </a:uFill>
                <a:latin typeface="Arial"/>
              </a:rPr>
              <a:t>	Cliquer sur </a:t>
            </a:r>
            <a:r>
              <a:rPr lang="fr-FR" b="1" spc="-1" dirty="0" smtClean="0">
                <a:solidFill>
                  <a:srgbClr val="000000"/>
                </a:solidFill>
                <a:uFill>
                  <a:solidFill>
                    <a:srgbClr val="FFFFFF"/>
                  </a:solidFill>
                </a:uFill>
                <a:latin typeface="Arial"/>
              </a:rPr>
              <a:t>Options </a:t>
            </a:r>
            <a:r>
              <a:rPr lang="fr-FR" spc="-1" dirty="0" smtClean="0">
                <a:solidFill>
                  <a:srgbClr val="000000"/>
                </a:solidFill>
                <a:uFill>
                  <a:solidFill>
                    <a:srgbClr val="FFFFFF"/>
                  </a:solidFill>
                </a:uFill>
                <a:latin typeface="Arial"/>
              </a:rPr>
              <a:t>pour ouvrir le dialogue des paramètres</a:t>
            </a:r>
            <a:endParaRPr lang="fr-FR" spc="-1" dirty="0">
              <a:solidFill>
                <a:srgbClr val="000000"/>
              </a:solidFill>
              <a:uFill>
                <a:solidFill>
                  <a:srgbClr val="FFFFFF"/>
                </a:solidFill>
              </a:uFill>
              <a:latin typeface="Arial"/>
            </a:endParaRPr>
          </a:p>
          <a:p>
            <a:pPr algn="just"/>
            <a:r>
              <a:rPr lang="fr-FR" spc="-1" dirty="0">
                <a:solidFill>
                  <a:srgbClr val="000000"/>
                </a:solidFill>
                <a:uFill>
                  <a:solidFill>
                    <a:srgbClr val="FFFFFF"/>
                  </a:solidFill>
                </a:uFill>
                <a:latin typeface="Arial"/>
              </a:rPr>
              <a:t>	Cliquer sur </a:t>
            </a:r>
            <a:r>
              <a:rPr lang="fr-FR" b="1" spc="-1" dirty="0">
                <a:solidFill>
                  <a:srgbClr val="000000"/>
                </a:solidFill>
                <a:uFill>
                  <a:solidFill>
                    <a:srgbClr val="FFFFFF"/>
                  </a:solidFill>
                </a:uFill>
                <a:latin typeface="Arial"/>
              </a:rPr>
              <a:t>Format</a:t>
            </a:r>
            <a:r>
              <a:rPr lang="fr-FR" spc="-1" dirty="0">
                <a:solidFill>
                  <a:srgbClr val="000000"/>
                </a:solidFill>
                <a:uFill>
                  <a:solidFill>
                    <a:srgbClr val="FFFFFF"/>
                  </a:solidFill>
                </a:uFill>
                <a:latin typeface="Arial"/>
              </a:rPr>
              <a:t>, puis dans « Exportation » cocher la case « Tout </a:t>
            </a:r>
            <a:r>
              <a:rPr lang="fr-FR" dirty="0" smtClean="0"/>
              <a:t>» :</a:t>
            </a:r>
            <a:endParaRPr lang="fr-FR" dirty="0"/>
          </a:p>
          <a:p>
            <a:pPr algn="just">
              <a:lnSpc>
                <a:spcPct val="100000"/>
              </a:lnSpc>
            </a:pPr>
            <a:endParaRPr lang="fr-FR" sz="1800" b="0" strike="noStrike" spc="-1" dirty="0" smtClean="0">
              <a:solidFill>
                <a:srgbClr val="000000"/>
              </a:solidFill>
              <a:uFill>
                <a:solidFill>
                  <a:srgbClr val="FFFFFF"/>
                </a:solidFill>
              </a:uFill>
              <a:latin typeface="Arial"/>
            </a:endParaRPr>
          </a:p>
          <a:p>
            <a:pPr algn="just">
              <a:lnSpc>
                <a:spcPct val="100000"/>
              </a:lnSpc>
            </a:pPr>
            <a:endParaRPr lang="fr-FR" spc="-1" dirty="0">
              <a:solidFill>
                <a:srgbClr val="000000"/>
              </a:solidFill>
              <a:uFill>
                <a:solidFill>
                  <a:srgbClr val="FFFFFF"/>
                </a:solidFill>
              </a:uFill>
              <a:latin typeface="Arial"/>
            </a:endParaRPr>
          </a:p>
          <a:p>
            <a:pPr algn="just">
              <a:lnSpc>
                <a:spcPct val="100000"/>
              </a:lnSpc>
            </a:pPr>
            <a:endParaRPr lang="fr-FR" spc="-1" dirty="0" smtClean="0">
              <a:solidFill>
                <a:srgbClr val="000000"/>
              </a:solidFill>
              <a:uFill>
                <a:solidFill>
                  <a:srgbClr val="FFFFFF"/>
                </a:solidFill>
              </a:uFill>
              <a:latin typeface="Arial"/>
            </a:endParaRPr>
          </a:p>
          <a:p>
            <a:pPr algn="just">
              <a:lnSpc>
                <a:spcPct val="100000"/>
              </a:lnSpc>
            </a:pPr>
            <a:r>
              <a:rPr lang="fr-FR" spc="-1" dirty="0" smtClean="0">
                <a:solidFill>
                  <a:srgbClr val="000000"/>
                </a:solidFill>
                <a:uFill>
                  <a:solidFill>
                    <a:srgbClr val="FFFFFF"/>
                  </a:solidFill>
                </a:uFill>
                <a:latin typeface="Arial"/>
              </a:rPr>
              <a:t>	</a:t>
            </a:r>
          </a:p>
          <a:p>
            <a:pPr algn="just">
              <a:lnSpc>
                <a:spcPct val="100000"/>
              </a:lnSpc>
            </a:pPr>
            <a:r>
              <a:rPr lang="fr-FR" spc="-1" dirty="0">
                <a:solidFill>
                  <a:srgbClr val="000000"/>
                </a:solidFill>
                <a:uFill>
                  <a:solidFill>
                    <a:srgbClr val="FFFFFF"/>
                  </a:solidFill>
                </a:uFill>
                <a:latin typeface="Arial"/>
              </a:rPr>
              <a:t>	</a:t>
            </a:r>
            <a:r>
              <a:rPr lang="fr-FR" spc="-1" dirty="0" smtClean="0">
                <a:solidFill>
                  <a:srgbClr val="000000"/>
                </a:solidFill>
                <a:uFill>
                  <a:solidFill>
                    <a:srgbClr val="FFFFFF"/>
                  </a:solidFill>
                </a:uFill>
                <a:latin typeface="Arial"/>
              </a:rPr>
              <a:t>C</a:t>
            </a:r>
            <a:r>
              <a:rPr lang="fr-FR" sz="1800" b="0" strike="noStrike" spc="-1" dirty="0" smtClean="0">
                <a:solidFill>
                  <a:srgbClr val="000000"/>
                </a:solidFill>
                <a:uFill>
                  <a:solidFill>
                    <a:srgbClr val="FFFFFF"/>
                  </a:solidFill>
                </a:uFill>
                <a:latin typeface="Arial"/>
              </a:rPr>
              <a:t>liquer sur l’icône d’exportation</a:t>
            </a:r>
            <a:endParaRPr lang="fr-FR" sz="1800" b="0" strike="noStrike" spc="-1" dirty="0">
              <a:solidFill>
                <a:srgbClr val="000000"/>
              </a:solidFill>
              <a:uFill>
                <a:solidFill>
                  <a:srgbClr val="FFFFFF"/>
                </a:solidFill>
              </a:uFill>
              <a:latin typeface="Arial"/>
            </a:endParaRPr>
          </a:p>
        </p:txBody>
      </p:sp>
      <p:sp>
        <p:nvSpPr>
          <p:cNvPr id="352"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4" name="CustomShape 4"/>
          <p:cNvSpPr/>
          <p:nvPr/>
        </p:nvSpPr>
        <p:spPr>
          <a:xfrm>
            <a:off x="608760" y="303840"/>
            <a:ext cx="8062920" cy="66633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b="0" strike="noStrike" cap="all" spc="-1" dirty="0" smtClean="0">
                <a:solidFill>
                  <a:srgbClr val="308087"/>
                </a:solidFill>
                <a:uFill>
                  <a:solidFill>
                    <a:srgbClr val="FFFFFF"/>
                  </a:solidFill>
                </a:uFill>
                <a:latin typeface="Times New Roman"/>
                <a:ea typeface="ヒラギノ角ゴ Pro W3"/>
              </a:rPr>
              <a:t>Exporter les bases </a:t>
            </a:r>
            <a:r>
              <a:rPr lang="fr-FR" b="0" strike="noStrike" cap="all" spc="-1" dirty="0">
                <a:solidFill>
                  <a:srgbClr val="308087"/>
                </a:solidFill>
                <a:uFill>
                  <a:solidFill>
                    <a:srgbClr val="FFFFFF"/>
                  </a:solidFill>
                </a:uFill>
                <a:latin typeface="Times New Roman"/>
                <a:ea typeface="ヒラギノ角ゴ Pro W3"/>
              </a:rPr>
              <a:t>de données </a:t>
            </a:r>
            <a:r>
              <a:rPr lang="fr-FR" b="0" strike="noStrike" cap="all" spc="-1" dirty="0" smtClean="0">
                <a:solidFill>
                  <a:srgbClr val="308087"/>
                </a:solidFill>
                <a:uFill>
                  <a:solidFill>
                    <a:srgbClr val="FFFFFF"/>
                  </a:solidFill>
                </a:uFill>
                <a:latin typeface="Times New Roman"/>
                <a:ea typeface="ヒラギノ角ゴ Pro W3"/>
              </a:rPr>
              <a:t>au format csv et </a:t>
            </a:r>
            <a:r>
              <a:rPr lang="fr-FR" cap="all" spc="-1" dirty="0" smtClean="0">
                <a:solidFill>
                  <a:srgbClr val="308087"/>
                </a:solidFill>
                <a:uFill>
                  <a:solidFill>
                    <a:srgbClr val="FFFFFF"/>
                  </a:solidFill>
                </a:uFill>
                <a:latin typeface="Times New Roman"/>
                <a:ea typeface="ヒラギノ角ゴ Pro W3"/>
              </a:rPr>
              <a:t>les</a:t>
            </a:r>
            <a:r>
              <a:rPr lang="fr-FR" b="0" strike="noStrike" cap="all" spc="-1" dirty="0" smtClean="0">
                <a:solidFill>
                  <a:srgbClr val="308087"/>
                </a:solidFill>
                <a:uFill>
                  <a:solidFill>
                    <a:srgbClr val="FFFFFF"/>
                  </a:solidFill>
                </a:uFill>
                <a:latin typeface="Times New Roman"/>
                <a:ea typeface="ヒラギノ角ゴ Pro W3"/>
              </a:rPr>
              <a:t> rapports</a:t>
            </a:r>
            <a:endParaRPr lang="fr-FR" b="0" strike="noStrike" spc="-1" dirty="0">
              <a:solidFill>
                <a:srgbClr val="000000"/>
              </a:solidFill>
              <a:uFill>
                <a:solidFill>
                  <a:srgbClr val="FFFFFF"/>
                </a:solidFill>
              </a:uFill>
              <a:latin typeface="Arial"/>
            </a:endParaRPr>
          </a:p>
        </p:txBody>
      </p:sp>
      <p:sp>
        <p:nvSpPr>
          <p:cNvPr id="9" name="CustomShape 5"/>
          <p:cNvSpPr/>
          <p:nvPr/>
        </p:nvSpPr>
        <p:spPr>
          <a:xfrm>
            <a:off x="746390" y="1735822"/>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0" name="CustomShape 5"/>
          <p:cNvSpPr/>
          <p:nvPr/>
        </p:nvSpPr>
        <p:spPr>
          <a:xfrm>
            <a:off x="742007" y="3390639"/>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 name="Rectangle 2"/>
          <p:cNvSpPr/>
          <p:nvPr/>
        </p:nvSpPr>
        <p:spPr>
          <a:xfrm>
            <a:off x="251640" y="3893559"/>
            <a:ext cx="8892360" cy="2308324"/>
          </a:xfrm>
          <a:prstGeom prst="rect">
            <a:avLst/>
          </a:prstGeom>
        </p:spPr>
        <p:txBody>
          <a:bodyPr wrap="square">
            <a:spAutoFit/>
          </a:bodyPr>
          <a:lstStyle/>
          <a:p>
            <a:pPr algn="just"/>
            <a:r>
              <a:rPr lang="fr-FR" spc="-1" dirty="0" smtClean="0">
                <a:solidFill>
                  <a:srgbClr val="000000"/>
                </a:solidFill>
                <a:uFill>
                  <a:solidFill>
                    <a:srgbClr val="FFFFFF"/>
                  </a:solidFill>
                </a:uFill>
                <a:latin typeface="Arial"/>
              </a:rPr>
              <a:t>	</a:t>
            </a:r>
          </a:p>
          <a:p>
            <a:pPr algn="just"/>
            <a:endParaRPr lang="fr-FR" spc="-1" dirty="0">
              <a:solidFill>
                <a:srgbClr val="000000"/>
              </a:solidFill>
              <a:uFill>
                <a:solidFill>
                  <a:srgbClr val="FFFFFF"/>
                </a:solidFill>
              </a:uFill>
              <a:latin typeface="Arial"/>
            </a:endParaRPr>
          </a:p>
          <a:p>
            <a:pPr algn="just"/>
            <a:endParaRPr lang="fr-FR" spc="-1" dirty="0" smtClean="0">
              <a:solidFill>
                <a:srgbClr val="000000"/>
              </a:solidFill>
              <a:uFill>
                <a:solidFill>
                  <a:srgbClr val="FFFFFF"/>
                </a:solidFill>
              </a:uFill>
              <a:latin typeface="Arial"/>
            </a:endParaRPr>
          </a:p>
          <a:p>
            <a:pPr algn="just"/>
            <a:endParaRPr lang="fr-FR" spc="-1" dirty="0">
              <a:solidFill>
                <a:srgbClr val="000000"/>
              </a:solidFill>
              <a:uFill>
                <a:solidFill>
                  <a:srgbClr val="FFFFFF"/>
                </a:solidFill>
              </a:uFill>
              <a:latin typeface="Arial"/>
            </a:endParaRPr>
          </a:p>
          <a:p>
            <a:pPr algn="just"/>
            <a:endParaRPr lang="fr-FR" spc="-1" dirty="0" smtClean="0">
              <a:solidFill>
                <a:srgbClr val="000000"/>
              </a:solidFill>
              <a:uFill>
                <a:solidFill>
                  <a:srgbClr val="FFFFFF"/>
                </a:solidFill>
              </a:uFill>
              <a:latin typeface="Arial"/>
            </a:endParaRPr>
          </a:p>
          <a:p>
            <a:pPr algn="just"/>
            <a:r>
              <a:rPr lang="fr-FR" spc="-1" dirty="0" smtClean="0">
                <a:solidFill>
                  <a:srgbClr val="000000"/>
                </a:solidFill>
                <a:uFill>
                  <a:solidFill>
                    <a:srgbClr val="FFFFFF"/>
                  </a:solidFill>
                </a:uFill>
                <a:latin typeface="Arial"/>
              </a:rPr>
              <a:t>	Choisir </a:t>
            </a:r>
            <a:r>
              <a:rPr lang="fr-FR" spc="-1" dirty="0">
                <a:solidFill>
                  <a:srgbClr val="000000"/>
                </a:solidFill>
                <a:uFill>
                  <a:solidFill>
                    <a:srgbClr val="FFFFFF"/>
                  </a:solidFill>
                </a:uFill>
                <a:latin typeface="Arial"/>
              </a:rPr>
              <a:t>le dossier pour l’exportation des </a:t>
            </a:r>
            <a:r>
              <a:rPr lang="fr-FR" spc="-1" dirty="0" smtClean="0">
                <a:solidFill>
                  <a:srgbClr val="000000"/>
                </a:solidFill>
                <a:uFill>
                  <a:solidFill>
                    <a:srgbClr val="FFFFFF"/>
                  </a:solidFill>
                </a:uFill>
                <a:latin typeface="Arial"/>
              </a:rPr>
              <a:t>données. </a:t>
            </a:r>
          </a:p>
          <a:p>
            <a:pPr algn="just"/>
            <a:r>
              <a:rPr lang="fr-FR" spc="-1" dirty="0" smtClean="0">
                <a:solidFill>
                  <a:srgbClr val="000000"/>
                </a:solidFill>
                <a:uFill>
                  <a:solidFill>
                    <a:srgbClr val="FFFFFF"/>
                  </a:solidFill>
                </a:uFill>
                <a:latin typeface="Arial"/>
              </a:rPr>
              <a:t>	Possibilité de créer un dossier par clic droit.</a:t>
            </a:r>
          </a:p>
          <a:p>
            <a:pPr algn="just"/>
            <a:r>
              <a:rPr lang="fr-FR" spc="-1" dirty="0" smtClean="0">
                <a:solidFill>
                  <a:srgbClr val="000000"/>
                </a:solidFill>
                <a:uFill>
                  <a:solidFill>
                    <a:srgbClr val="FFFFFF"/>
                  </a:solidFill>
                </a:uFill>
                <a:latin typeface="Arial"/>
              </a:rPr>
              <a:t>	Attention </a:t>
            </a:r>
            <a:r>
              <a:rPr lang="fr-FR" spc="-1" dirty="0">
                <a:solidFill>
                  <a:srgbClr val="000000"/>
                </a:solidFill>
                <a:uFill>
                  <a:solidFill>
                    <a:srgbClr val="FFFFFF"/>
                  </a:solidFill>
                </a:uFill>
                <a:latin typeface="Arial"/>
              </a:rPr>
              <a:t>: </a:t>
            </a:r>
            <a:r>
              <a:rPr lang="fr-FR" spc="-1" dirty="0" smtClean="0">
                <a:solidFill>
                  <a:srgbClr val="000000"/>
                </a:solidFill>
                <a:uFill>
                  <a:solidFill>
                    <a:srgbClr val="FFFFFF"/>
                  </a:solidFill>
                </a:uFill>
                <a:latin typeface="Arial"/>
              </a:rPr>
              <a:t>les données doivent avoir été importées auparavant,</a:t>
            </a:r>
            <a:endParaRPr lang="fr-FR" spc="-1" dirty="0">
              <a:solidFill>
                <a:srgbClr val="000000"/>
              </a:solidFill>
              <a:uFill>
                <a:solidFill>
                  <a:srgbClr val="FFFFFF"/>
                </a:solidFill>
              </a:uFill>
              <a:latin typeface="Arial"/>
            </a:endParaRPr>
          </a:p>
        </p:txBody>
      </p:sp>
      <p:pic>
        <p:nvPicPr>
          <p:cNvPr id="4" name="Image 3"/>
          <p:cNvPicPr>
            <a:picLocks noChangeAspect="1"/>
          </p:cNvPicPr>
          <p:nvPr/>
        </p:nvPicPr>
        <p:blipFill>
          <a:blip r:embed="rId3"/>
          <a:stretch>
            <a:fillRect/>
          </a:stretch>
        </p:blipFill>
        <p:spPr>
          <a:xfrm>
            <a:off x="2355012" y="2422779"/>
            <a:ext cx="4365014" cy="702657"/>
          </a:xfrm>
          <a:prstGeom prst="rect">
            <a:avLst/>
          </a:prstGeom>
        </p:spPr>
      </p:pic>
      <p:pic>
        <p:nvPicPr>
          <p:cNvPr id="5" name="Image 4"/>
          <p:cNvPicPr>
            <a:picLocks noChangeAspect="1"/>
          </p:cNvPicPr>
          <p:nvPr/>
        </p:nvPicPr>
        <p:blipFill rotWithShape="1">
          <a:blip r:embed="rId4"/>
          <a:srcRect l="13812" t="19356" r="17121" b="16408"/>
          <a:stretch/>
        </p:blipFill>
        <p:spPr>
          <a:xfrm>
            <a:off x="7327061" y="1639066"/>
            <a:ext cx="319177" cy="336431"/>
          </a:xfrm>
          <a:prstGeom prst="rect">
            <a:avLst/>
          </a:prstGeom>
        </p:spPr>
      </p:pic>
      <p:sp>
        <p:nvSpPr>
          <p:cNvPr id="6" name="Espace réservé du pied de page 5"/>
          <p:cNvSpPr>
            <a:spLocks noGrp="1"/>
          </p:cNvSpPr>
          <p:nvPr>
            <p:ph type="ftr" sz="quarter" idx="11"/>
          </p:nvPr>
        </p:nvSpPr>
        <p:spPr>
          <a:xfrm>
            <a:off x="3105360" y="6502710"/>
            <a:ext cx="3086100" cy="365125"/>
          </a:xfrm>
        </p:spPr>
        <p:txBody>
          <a:bodyPr/>
          <a:lstStyle/>
          <a:p>
            <a:r>
              <a:rPr lang="fr-FR" smtClean="0"/>
              <a:t>Guide méthodologique  : Extraction des données  Altaïr –                             F. Nicol et  V. Le Boudec –  7-8-9 mars 2017</a:t>
            </a:r>
            <a:endParaRPr lang="fr-FR" dirty="0"/>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49</a:t>
            </a:fld>
            <a:endParaRPr lang="fr-FR"/>
          </a:p>
        </p:txBody>
      </p:sp>
      <p:grpSp>
        <p:nvGrpSpPr>
          <p:cNvPr id="11" name="Groupe 10"/>
          <p:cNvGrpSpPr/>
          <p:nvPr/>
        </p:nvGrpSpPr>
        <p:grpSpPr>
          <a:xfrm>
            <a:off x="608760" y="3657517"/>
            <a:ext cx="8162320" cy="1268596"/>
            <a:chOff x="714936" y="3635704"/>
            <a:chExt cx="8274326" cy="1333248"/>
          </a:xfrm>
        </p:grpSpPr>
        <p:pic>
          <p:nvPicPr>
            <p:cNvPr id="2" name="Image 1"/>
            <p:cNvPicPr>
              <a:picLocks noChangeAspect="1"/>
            </p:cNvPicPr>
            <p:nvPr/>
          </p:nvPicPr>
          <p:blipFill>
            <a:blip r:embed="rId5"/>
            <a:stretch>
              <a:fillRect/>
            </a:stretch>
          </p:blipFill>
          <p:spPr>
            <a:xfrm>
              <a:off x="714936" y="3738810"/>
              <a:ext cx="8274326" cy="1230142"/>
            </a:xfrm>
            <a:prstGeom prst="rect">
              <a:avLst/>
            </a:prstGeom>
          </p:spPr>
        </p:pic>
        <p:sp>
          <p:nvSpPr>
            <p:cNvPr id="16" name="CustomShape 9"/>
            <p:cNvSpPr/>
            <p:nvPr/>
          </p:nvSpPr>
          <p:spPr>
            <a:xfrm flipH="1">
              <a:off x="1892492" y="3635704"/>
              <a:ext cx="95561" cy="682026"/>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grpSp>
      <p:sp>
        <p:nvSpPr>
          <p:cNvPr id="18" name="CustomShape 5"/>
          <p:cNvSpPr/>
          <p:nvPr/>
        </p:nvSpPr>
        <p:spPr>
          <a:xfrm>
            <a:off x="858396" y="5393911"/>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6738368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libri" panose="020F0502020204030204" pitchFamily="34" charset="0"/>
              </a:rPr>
              <a:t>2.</a:t>
            </a:r>
            <a:endParaRPr lang="fr-FR" dirty="0">
              <a:latin typeface="Calibri" panose="020F0502020204030204" pitchFamily="34" charset="0"/>
            </a:endParaRPr>
          </a:p>
        </p:txBody>
      </p:sp>
      <p:sp>
        <p:nvSpPr>
          <p:cNvPr id="3" name="Rectangle 2"/>
          <p:cNvSpPr/>
          <p:nvPr/>
        </p:nvSpPr>
        <p:spPr>
          <a:xfrm>
            <a:off x="457201" y="1661020"/>
            <a:ext cx="4631634"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Un écran noir </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peut très occasionnellement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apparaître à la </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connexion</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 </a:t>
            </a:r>
            <a:endPar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Se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déconnecter alors en appuyant simultanément sur les touches </a:t>
            </a:r>
            <a:r>
              <a:rPr kumimoji="0" lang="fr-FR" sz="1800" b="1" i="0" u="none" strike="noStrike" kern="1200" cap="none" spc="-1" normalizeH="0" baseline="0" noProof="0" dirty="0">
                <a:ln>
                  <a:noFill/>
                </a:ln>
                <a:solidFill>
                  <a:srgbClr val="000000"/>
                </a:solidFill>
                <a:effectLst/>
                <a:uLnTx/>
                <a:uFill>
                  <a:solidFill>
                    <a:srgbClr val="FFFFFF"/>
                  </a:solidFill>
                </a:uFill>
                <a:latin typeface="Calibri"/>
              </a:rPr>
              <a:t>Ctrl + Alt + </a:t>
            </a:r>
            <a:r>
              <a:rPr kumimoji="0" lang="fr-FR" sz="1800" b="1" i="0" u="none" strike="noStrike" kern="1200" cap="none" spc="-1" normalizeH="0" baseline="0" noProof="0" dirty="0" err="1" smtClean="0">
                <a:ln>
                  <a:noFill/>
                </a:ln>
                <a:solidFill>
                  <a:srgbClr val="000000"/>
                </a:solidFill>
                <a:effectLst/>
                <a:uLnTx/>
                <a:uFill>
                  <a:solidFill>
                    <a:srgbClr val="FFFFFF"/>
                  </a:solidFill>
                </a:uFill>
                <a:latin typeface="Calibri"/>
              </a:rPr>
              <a:t>Suppr</a:t>
            </a:r>
            <a:r>
              <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rPr>
              <a:t>Puis </a:t>
            </a:r>
            <a:r>
              <a:rPr kumimoji="0" lang="fr-FR" sz="1800" b="1" i="0" u="none" strike="noStrike" kern="1200" cap="none" spc="-1" normalizeH="0" baseline="0" noProof="0" dirty="0">
                <a:ln>
                  <a:noFill/>
                </a:ln>
                <a:solidFill>
                  <a:srgbClr val="000000"/>
                </a:solidFill>
                <a:effectLst/>
                <a:uLnTx/>
                <a:uFill>
                  <a:solidFill>
                    <a:srgbClr val="FFFFFF"/>
                  </a:solidFill>
                </a:uFill>
                <a:latin typeface="Calibri"/>
              </a:rPr>
              <a:t>cliquer sur </a:t>
            </a:r>
            <a:r>
              <a:rPr kumimoji="0" lang="fr-FR" sz="1800" b="1" i="0" u="none" strike="noStrike" kern="1200" cap="none" spc="-1" normalizeH="0" baseline="0" noProof="0" dirty="0" err="1" smtClean="0">
                <a:ln>
                  <a:noFill/>
                </a:ln>
                <a:solidFill>
                  <a:srgbClr val="000000"/>
                </a:solidFill>
                <a:effectLst/>
                <a:uLnTx/>
                <a:uFill>
                  <a:solidFill>
                    <a:srgbClr val="FFFFFF"/>
                  </a:solidFill>
                </a:uFill>
                <a:latin typeface="Calibri"/>
              </a:rPr>
              <a:t>Logout</a:t>
            </a:r>
            <a:r>
              <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rPr>
              <a:t> </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comme ci-contre.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L’écran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de connexion réapparaît. </a:t>
            </a:r>
            <a:endPar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La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deuxième connexion fonctionne toujours</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a:t>
            </a:r>
            <a:endParaRPr kumimoji="0" lang="fr-FR" sz="1800" b="0" i="0" u="none" strike="noStrike" kern="1200" cap="none" spc="-1" normalizeH="0" baseline="0" noProof="0" dirty="0">
              <a:ln>
                <a:noFill/>
              </a:ln>
              <a:solidFill>
                <a:srgbClr val="000000"/>
              </a:solidFill>
              <a:effectLst/>
              <a:uLnTx/>
              <a:uFill>
                <a:solidFill>
                  <a:srgbClr val="FFFFFF"/>
                </a:solidFill>
              </a:uFill>
              <a:latin typeface="Calibri"/>
            </a:endParaRPr>
          </a:p>
        </p:txBody>
      </p:sp>
      <p:pic>
        <p:nvPicPr>
          <p:cNvPr id="4" name="Imag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4383" t="26338" r="33899" b="30388"/>
          <a:stretch/>
        </p:blipFill>
        <p:spPr>
          <a:xfrm>
            <a:off x="6067815" y="1416600"/>
            <a:ext cx="2701255" cy="2217155"/>
          </a:xfrm>
          <a:prstGeom prst="rect">
            <a:avLst/>
          </a:prstGeom>
        </p:spPr>
      </p:pic>
      <p:pic>
        <p:nvPicPr>
          <p:cNvPr id="5" name="Image 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2247" t="12663" r="21604" b="19317"/>
          <a:stretch/>
        </p:blipFill>
        <p:spPr>
          <a:xfrm>
            <a:off x="5285064" y="4063710"/>
            <a:ext cx="3756917" cy="2560025"/>
          </a:xfrm>
          <a:prstGeom prst="rect">
            <a:avLst/>
          </a:prstGeom>
        </p:spPr>
      </p:pic>
      <p:sp>
        <p:nvSpPr>
          <p:cNvPr id="6" name="CustomShape 4"/>
          <p:cNvSpPr/>
          <p:nvPr/>
        </p:nvSpPr>
        <p:spPr>
          <a:xfrm>
            <a:off x="42470" y="340445"/>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En CAS DE </a:t>
            </a:r>
            <a:r>
              <a:rPr lang="fr-FR" sz="2400" b="0" strike="noStrike" cap="all" spc="-1" dirty="0" err="1" smtClean="0">
                <a:solidFill>
                  <a:srgbClr val="308087"/>
                </a:solidFill>
                <a:uFill>
                  <a:solidFill>
                    <a:srgbClr val="FFFFFF"/>
                  </a:solidFill>
                </a:uFill>
                <a:latin typeface="Times New Roman"/>
                <a:ea typeface="ヒラギノ角ゴ Pro W3"/>
              </a:rPr>
              <a:t>PROBLème</a:t>
            </a:r>
            <a:r>
              <a:rPr lang="fr-FR" sz="2400" b="0" strike="noStrike" cap="all" spc="-1" dirty="0" smtClean="0">
                <a:solidFill>
                  <a:srgbClr val="308087"/>
                </a:solidFill>
                <a:uFill>
                  <a:solidFill>
                    <a:srgbClr val="FFFFFF"/>
                  </a:solidFill>
                </a:uFill>
                <a:latin typeface="Times New Roman"/>
                <a:ea typeface="ヒラギノ角ゴ Pro W3"/>
              </a:rPr>
              <a:t> de CONNEXION AU BUREAU </a:t>
            </a:r>
          </a:p>
          <a:p>
            <a:pPr algn="ctr">
              <a:lnSpc>
                <a:spcPct val="100000"/>
              </a:lnSpc>
            </a:pP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818349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50</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868" y="43675"/>
            <a:ext cx="6914286" cy="6495238"/>
          </a:xfrm>
          <a:prstGeom prst="rect">
            <a:avLst/>
          </a:prstGeom>
        </p:spPr>
      </p:pic>
    </p:spTree>
    <p:extLst>
      <p:ext uri="{BB962C8B-B14F-4D97-AF65-F5344CB8AC3E}">
        <p14:creationId xmlns:p14="http://schemas.microsoft.com/office/powerpoint/2010/main" val="22366991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503640" y="1052640"/>
            <a:ext cx="7989840" cy="394200"/>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125640" y="1481591"/>
            <a:ext cx="8891280" cy="417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spc="-1" dirty="0">
                <a:solidFill>
                  <a:srgbClr val="0000CC"/>
                </a:solidFill>
                <a:uFill>
                  <a:solidFill>
                    <a:srgbClr val="FFFFFF"/>
                  </a:solidFill>
                </a:uFill>
                <a:latin typeface="Arial"/>
                <a:ea typeface="ヒラギノ角ゴ Pro W3"/>
              </a:rPr>
              <a:t>Les </a:t>
            </a:r>
            <a:r>
              <a:rPr lang="fr-FR" sz="2000" spc="-1" dirty="0" smtClean="0">
                <a:solidFill>
                  <a:srgbClr val="0000CC"/>
                </a:solidFill>
                <a:uFill>
                  <a:solidFill>
                    <a:srgbClr val="FFFFFF"/>
                  </a:solidFill>
                </a:uFill>
                <a:latin typeface="Arial"/>
                <a:ea typeface="ヒラギノ角ゴ Pro W3"/>
              </a:rPr>
              <a:t>diapositives suivantes présentent </a:t>
            </a:r>
            <a:r>
              <a:rPr lang="fr-FR" sz="2000" spc="-1" dirty="0">
                <a:solidFill>
                  <a:srgbClr val="0000CC"/>
                </a:solidFill>
                <a:uFill>
                  <a:solidFill>
                    <a:srgbClr val="FFFFFF"/>
                  </a:solidFill>
                </a:uFill>
                <a:latin typeface="Arial"/>
                <a:ea typeface="ヒラギノ角ゴ Pro W3"/>
              </a:rPr>
              <a:t>des diagnostics de conformité à l’annexe de la convention-cadre nationale de dématérialisation, qui spécifie le format à respecter pour les bulletins de </a:t>
            </a:r>
            <a:r>
              <a:rPr lang="fr-FR" sz="2000" spc="-1" dirty="0" smtClean="0">
                <a:solidFill>
                  <a:srgbClr val="0000CC"/>
                </a:solidFill>
                <a:uFill>
                  <a:solidFill>
                    <a:srgbClr val="FFFFFF"/>
                  </a:solidFill>
                </a:uFill>
                <a:latin typeface="Arial"/>
                <a:ea typeface="ヒラギノ角ゴ Pro W3"/>
              </a:rPr>
              <a:t>paye </a:t>
            </a:r>
            <a:r>
              <a:rPr lang="fr-FR" sz="2000" spc="-1" dirty="0">
                <a:solidFill>
                  <a:srgbClr val="0000CC"/>
                </a:solidFill>
                <a:uFill>
                  <a:solidFill>
                    <a:srgbClr val="FFFFFF"/>
                  </a:solidFill>
                </a:uFill>
                <a:latin typeface="Arial"/>
                <a:ea typeface="ヒラギノ角ゴ Pro W3"/>
              </a:rPr>
              <a:t>dématérialisés. </a:t>
            </a:r>
          </a:p>
          <a:p>
            <a:pPr algn="just">
              <a:lnSpc>
                <a:spcPct val="100000"/>
              </a:lnSpc>
            </a:pPr>
            <a:endParaRPr lang="fr-FR" sz="2000" spc="-1" dirty="0">
              <a:solidFill>
                <a:schemeClr val="tx2"/>
              </a:solidFill>
              <a:uFill>
                <a:solidFill>
                  <a:srgbClr val="FFFFFF"/>
                </a:solidFill>
              </a:uFill>
              <a:latin typeface="Arial"/>
              <a:ea typeface="ヒラギノ角ゴ Pro W3"/>
            </a:endParaRPr>
          </a:p>
          <a:p>
            <a:pPr algn="just">
              <a:lnSpc>
                <a:spcPct val="100000"/>
              </a:lnSpc>
            </a:pPr>
            <a:r>
              <a:rPr lang="fr-FR" sz="2000" spc="-1" dirty="0" smtClean="0">
                <a:solidFill>
                  <a:schemeClr val="tx2"/>
                </a:solidFill>
                <a:uFill>
                  <a:solidFill>
                    <a:srgbClr val="FFFFFF"/>
                  </a:solidFill>
                </a:uFill>
                <a:latin typeface="Arial"/>
                <a:ea typeface="ヒラギノ角ゴ Pro W3"/>
              </a:rPr>
              <a:t>	</a:t>
            </a:r>
            <a:r>
              <a:rPr lang="fr-FR" sz="2000" spc="-1" dirty="0" smtClean="0">
                <a:uFill>
                  <a:solidFill>
                    <a:srgbClr val="FFFFFF"/>
                  </a:solidFill>
                </a:uFill>
                <a:latin typeface="Arial"/>
                <a:ea typeface="ヒラギノ角ゴ Pro W3"/>
              </a:rPr>
              <a:t>Les </a:t>
            </a:r>
            <a:r>
              <a:rPr lang="fr-FR" sz="2000" spc="-1" dirty="0">
                <a:uFill>
                  <a:solidFill>
                    <a:srgbClr val="FFFFFF"/>
                  </a:solidFill>
                </a:uFill>
                <a:latin typeface="Arial"/>
                <a:ea typeface="ヒラギノ角ゴ Pro W3"/>
              </a:rPr>
              <a:t>écarts à la norme représentent environ </a:t>
            </a:r>
            <a:r>
              <a:rPr lang="fr-FR" sz="2000" spc="-1" dirty="0" smtClean="0">
                <a:uFill>
                  <a:solidFill>
                    <a:srgbClr val="FFFFFF"/>
                  </a:solidFill>
                </a:uFill>
                <a:latin typeface="Arial"/>
                <a:ea typeface="ヒラギノ角ゴ Pro W3"/>
              </a:rPr>
              <a:t>5 à 10 </a:t>
            </a:r>
            <a:r>
              <a:rPr lang="fr-FR" sz="2000" spc="-1" dirty="0">
                <a:uFill>
                  <a:solidFill>
                    <a:srgbClr val="FFFFFF"/>
                  </a:solidFill>
                </a:uFill>
                <a:latin typeface="Arial"/>
                <a:ea typeface="ヒラギノ角ゴ Pro W3"/>
              </a:rPr>
              <a:t>% des contrôles. </a:t>
            </a: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r>
              <a:rPr lang="fr-FR" sz="2000" spc="-1" dirty="0" smtClean="0">
                <a:uFill>
                  <a:solidFill>
                    <a:srgbClr val="FFFFFF"/>
                  </a:solidFill>
                </a:uFill>
                <a:latin typeface="Arial"/>
                <a:ea typeface="ヒラギノ角ゴ Pro W3"/>
              </a:rPr>
              <a:t>	La </a:t>
            </a:r>
            <a:r>
              <a:rPr lang="fr-FR" sz="2000" spc="-1" dirty="0">
                <a:uFill>
                  <a:solidFill>
                    <a:srgbClr val="FFFFFF"/>
                  </a:solidFill>
                </a:uFill>
                <a:latin typeface="Arial"/>
                <a:ea typeface="ヒラギノ角ゴ Pro W3"/>
              </a:rPr>
              <a:t>localisation </a:t>
            </a:r>
            <a:r>
              <a:rPr lang="fr-FR" sz="2000" spc="-1" dirty="0" smtClean="0">
                <a:uFill>
                  <a:solidFill>
                    <a:srgbClr val="FFFFFF"/>
                  </a:solidFill>
                </a:uFill>
                <a:latin typeface="Arial"/>
                <a:ea typeface="ヒラギノ角ゴ Pro W3"/>
              </a:rPr>
              <a:t>de </a:t>
            </a:r>
            <a:r>
              <a:rPr lang="fr-FR" sz="2000" spc="-1" dirty="0">
                <a:uFill>
                  <a:solidFill>
                    <a:srgbClr val="FFFFFF"/>
                  </a:solidFill>
                </a:uFill>
                <a:latin typeface="Arial"/>
                <a:ea typeface="ヒラギノ角ゴ Pro W3"/>
              </a:rPr>
              <a:t>ces </a:t>
            </a:r>
            <a:r>
              <a:rPr lang="fr-FR" sz="2000" spc="-1" dirty="0" smtClean="0">
                <a:uFill>
                  <a:solidFill>
                    <a:srgbClr val="FFFFFF"/>
                  </a:solidFill>
                </a:uFill>
                <a:latin typeface="Arial"/>
                <a:ea typeface="ヒラギノ角ゴ Pro W3"/>
              </a:rPr>
              <a:t>anomalies </a:t>
            </a:r>
            <a:r>
              <a:rPr lang="fr-FR" sz="2000" spc="-1" dirty="0">
                <a:uFill>
                  <a:solidFill>
                    <a:srgbClr val="FFFFFF"/>
                  </a:solidFill>
                </a:uFill>
                <a:latin typeface="Arial"/>
                <a:ea typeface="ヒラギノ角ゴ Pro W3"/>
              </a:rPr>
              <a:t>dans le fichier de </a:t>
            </a:r>
            <a:r>
              <a:rPr lang="fr-FR" sz="2000" spc="-1" dirty="0" smtClean="0">
                <a:uFill>
                  <a:solidFill>
                    <a:srgbClr val="FFFFFF"/>
                  </a:solidFill>
                </a:uFill>
                <a:latin typeface="Arial"/>
                <a:ea typeface="ヒラギノ角ゴ Pro W3"/>
              </a:rPr>
              <a:t>paye </a:t>
            </a:r>
            <a:r>
              <a:rPr lang="fr-FR" sz="2000" spc="-1" dirty="0">
                <a:uFill>
                  <a:solidFill>
                    <a:srgbClr val="FFFFFF"/>
                  </a:solidFill>
                </a:uFill>
                <a:latin typeface="Arial"/>
                <a:ea typeface="ヒラギノ角ゴ Pro W3"/>
              </a:rPr>
              <a:t>est une innovation par rapport à </a:t>
            </a:r>
            <a:r>
              <a:rPr lang="fr-FR" sz="2000" spc="-1" dirty="0" err="1">
                <a:uFill>
                  <a:solidFill>
                    <a:srgbClr val="FFFFFF"/>
                  </a:solidFill>
                </a:uFill>
                <a:latin typeface="Arial"/>
                <a:ea typeface="ヒラギノ角ゴ Pro W3"/>
              </a:rPr>
              <a:t>Xemelios</a:t>
            </a:r>
            <a:r>
              <a:rPr lang="fr-FR" sz="2000" spc="-1" dirty="0">
                <a:uFill>
                  <a:solidFill>
                    <a:srgbClr val="FFFFFF"/>
                  </a:solidFill>
                </a:uFill>
                <a:latin typeface="Arial"/>
                <a:ea typeface="ヒラギノ角ゴ Pro W3"/>
              </a:rPr>
              <a:t>. </a:t>
            </a: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r>
              <a:rPr lang="fr-FR" sz="2000" spc="-1" dirty="0" smtClean="0">
                <a:uFill>
                  <a:solidFill>
                    <a:srgbClr val="FFFFFF"/>
                  </a:solidFill>
                </a:uFill>
                <a:latin typeface="Arial"/>
                <a:ea typeface="ヒラギノ角ゴ Pro W3"/>
              </a:rPr>
              <a:t>	Certains </a:t>
            </a:r>
            <a:r>
              <a:rPr lang="fr-FR" sz="2000" spc="-1" dirty="0">
                <a:uFill>
                  <a:solidFill>
                    <a:srgbClr val="FFFFFF"/>
                  </a:solidFill>
                </a:uFill>
                <a:latin typeface="Arial"/>
                <a:ea typeface="ヒラギノ角ゴ Pro W3"/>
              </a:rPr>
              <a:t>problèmes peuvent parfois être corrigés grâce à des fonctionnalités de correction </a:t>
            </a:r>
            <a:r>
              <a:rPr lang="fr-FR" sz="2000" spc="-1" dirty="0" smtClean="0">
                <a:uFill>
                  <a:solidFill>
                    <a:srgbClr val="FFFFFF"/>
                  </a:solidFill>
                </a:uFill>
                <a:latin typeface="Arial"/>
                <a:ea typeface="ヒラギノ角ゴ Pro W3"/>
              </a:rPr>
              <a:t>(Icône </a:t>
            </a:r>
            <a:r>
              <a:rPr lang="fr-FR" sz="2000" spc="-1" dirty="0">
                <a:uFill>
                  <a:solidFill>
                    <a:srgbClr val="FFFFFF"/>
                  </a:solidFill>
                </a:uFill>
                <a:latin typeface="Arial"/>
                <a:ea typeface="ヒラギノ角ゴ Pro W3"/>
              </a:rPr>
              <a:t>Nettoyer). </a:t>
            </a: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r>
              <a:rPr lang="fr-FR" sz="2000" spc="-1" dirty="0" smtClean="0">
                <a:uFill>
                  <a:solidFill>
                    <a:srgbClr val="FFFFFF"/>
                  </a:solidFill>
                </a:uFill>
                <a:latin typeface="Arial"/>
                <a:ea typeface="ヒラギノ角ゴ Pro W3"/>
              </a:rPr>
              <a:t>	Au-delà </a:t>
            </a:r>
            <a:r>
              <a:rPr lang="fr-FR" sz="2000" spc="-1" dirty="0">
                <a:uFill>
                  <a:solidFill>
                    <a:srgbClr val="FFFFFF"/>
                  </a:solidFill>
                </a:uFill>
                <a:latin typeface="Arial"/>
                <a:ea typeface="ヒラギノ角ゴ Pro W3"/>
              </a:rPr>
              <a:t>d’un certain seuil, conséquences évidentes pour l’examen de gestion (fiabilité du compte 64) </a:t>
            </a:r>
            <a:r>
              <a:rPr lang="fr-FR" sz="2000" spc="-1" dirty="0" smtClean="0">
                <a:uFill>
                  <a:solidFill>
                    <a:srgbClr val="FFFFFF"/>
                  </a:solidFill>
                </a:uFill>
                <a:latin typeface="Arial"/>
                <a:ea typeface="ヒラギノ角ゴ Pro W3"/>
              </a:rPr>
              <a:t>et / ou </a:t>
            </a:r>
            <a:r>
              <a:rPr lang="fr-FR" sz="2000" spc="-1" dirty="0">
                <a:uFill>
                  <a:solidFill>
                    <a:srgbClr val="FFFFFF"/>
                  </a:solidFill>
                </a:uFill>
                <a:latin typeface="Arial"/>
                <a:ea typeface="ヒラギノ角ゴ Pro W3"/>
              </a:rPr>
              <a:t>la procédure juridictionnelle.</a:t>
            </a:r>
          </a:p>
          <a:p>
            <a:pPr>
              <a:lnSpc>
                <a:spcPct val="100000"/>
              </a:lnSpc>
            </a:pPr>
            <a:endParaRPr lang="fr-FR" sz="1800" b="0" strike="noStrike" spc="-1" dirty="0">
              <a:solidFill>
                <a:srgbClr val="000000"/>
              </a:solidFill>
              <a:uFill>
                <a:solidFill>
                  <a:srgbClr val="FFFFFF"/>
                </a:solidFill>
              </a:uFill>
              <a:latin typeface="Arial"/>
            </a:endParaRPr>
          </a:p>
        </p:txBody>
      </p:sp>
      <p:sp>
        <p:nvSpPr>
          <p:cNvPr id="31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125640" y="332640"/>
            <a:ext cx="8891280" cy="8096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Contrôle DE Fiabilité </a:t>
            </a:r>
            <a:r>
              <a:rPr lang="fr-FR" sz="2400" b="0" strike="noStrike" cap="all" spc="-1" dirty="0">
                <a:solidFill>
                  <a:srgbClr val="308087"/>
                </a:solidFill>
                <a:uFill>
                  <a:solidFill>
                    <a:srgbClr val="FFFFFF"/>
                  </a:solidFill>
                </a:uFill>
                <a:latin typeface="Times New Roman"/>
                <a:ea typeface="ヒラギノ角ゴ Pro W3"/>
              </a:rPr>
              <a:t>DE LA </a:t>
            </a:r>
            <a:r>
              <a:rPr lang="fr-FR" sz="2400" b="0" strike="noStrike" cap="all" spc="-1" dirty="0" smtClean="0">
                <a:solidFill>
                  <a:srgbClr val="308087"/>
                </a:solidFill>
                <a:uFill>
                  <a:solidFill>
                    <a:srgbClr val="FFFFFF"/>
                  </a:solidFill>
                </a:uFill>
                <a:latin typeface="Times New Roman"/>
                <a:ea typeface="ヒラギノ角ゴ Pro W3"/>
              </a:rPr>
              <a:t>paye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ET </a:t>
            </a:r>
            <a:r>
              <a:rPr lang="fr-FR" sz="2400" b="0" strike="noStrike" cap="all" spc="-1" dirty="0">
                <a:solidFill>
                  <a:srgbClr val="308087"/>
                </a:solidFill>
                <a:uFill>
                  <a:solidFill>
                    <a:srgbClr val="FFFFFF"/>
                  </a:solidFill>
                </a:uFill>
                <a:latin typeface="Times New Roman"/>
                <a:ea typeface="ヒラギノ角ゴ Pro W3"/>
              </a:rPr>
              <a:t>CORRECTIONS AUTOMATISEES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51</a:t>
            </a:fld>
            <a:endParaRPr lang="fr-FR"/>
          </a:p>
        </p:txBody>
      </p:sp>
      <p:sp>
        <p:nvSpPr>
          <p:cNvPr id="9" name="CustomShape 5"/>
          <p:cNvSpPr/>
          <p:nvPr/>
        </p:nvSpPr>
        <p:spPr>
          <a:xfrm>
            <a:off x="503640" y="2813719"/>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0" name="CustomShape 5"/>
          <p:cNvSpPr/>
          <p:nvPr/>
        </p:nvSpPr>
        <p:spPr>
          <a:xfrm>
            <a:off x="503640" y="3418562"/>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1" name="CustomShape 5"/>
          <p:cNvSpPr/>
          <p:nvPr/>
        </p:nvSpPr>
        <p:spPr>
          <a:xfrm>
            <a:off x="503640" y="4337026"/>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2" name="CustomShape 5"/>
          <p:cNvSpPr/>
          <p:nvPr/>
        </p:nvSpPr>
        <p:spPr>
          <a:xfrm>
            <a:off x="503640" y="5255490"/>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363059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1710000" y="2836440"/>
            <a:ext cx="466560" cy="1746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14" name="CustomShape 2"/>
          <p:cNvSpPr/>
          <p:nvPr/>
        </p:nvSpPr>
        <p:spPr>
          <a:xfrm>
            <a:off x="137520" y="2750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DIAGNOSTIC 1 : absence </a:t>
            </a:r>
            <a:r>
              <a:rPr lang="fr-FR" sz="2400" b="0" strike="noStrike" cap="all" spc="-1" dirty="0" smtClean="0">
                <a:solidFill>
                  <a:srgbClr val="308087"/>
                </a:solidFill>
                <a:uFill>
                  <a:solidFill>
                    <a:srgbClr val="FFFFFF"/>
                  </a:solidFill>
                </a:uFill>
                <a:latin typeface="Times New Roman"/>
                <a:ea typeface="ヒラギノ角ゴ Pro W3"/>
              </a:rPr>
              <a:t>Irrégulière </a:t>
            </a:r>
            <a:r>
              <a:rPr lang="fr-FR" sz="2400" b="0" strike="noStrike" cap="all" spc="-1" dirty="0">
                <a:solidFill>
                  <a:srgbClr val="308087"/>
                </a:solidFill>
                <a:uFill>
                  <a:solidFill>
                    <a:srgbClr val="FFFFFF"/>
                  </a:solidFill>
                </a:uFill>
                <a:latin typeface="Times New Roman"/>
                <a:ea typeface="ヒラギノ角ゴ Pro W3"/>
              </a:rPr>
              <a:t>de ligne de </a:t>
            </a:r>
            <a:r>
              <a:rPr lang="fr-FR" sz="2400" b="0" strike="noStrike" cap="all" spc="-1" dirty="0" smtClean="0">
                <a:solidFill>
                  <a:srgbClr val="308087"/>
                </a:solidFill>
                <a:uFill>
                  <a:solidFill>
                    <a:srgbClr val="FFFFFF"/>
                  </a:solidFill>
                </a:uFill>
                <a:latin typeface="Times New Roman"/>
                <a:ea typeface="ヒラギノ角ゴ Pro W3"/>
              </a:rPr>
              <a:t>paye</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52</a:t>
            </a:fld>
            <a:endParaRPr lang="fr-FR"/>
          </a:p>
        </p:txBody>
      </p:sp>
      <p:grpSp>
        <p:nvGrpSpPr>
          <p:cNvPr id="5" name="Groupe 4"/>
          <p:cNvGrpSpPr/>
          <p:nvPr/>
        </p:nvGrpSpPr>
        <p:grpSpPr>
          <a:xfrm>
            <a:off x="137520" y="1045080"/>
            <a:ext cx="8802720" cy="5667120"/>
            <a:chOff x="137520" y="1045080"/>
            <a:chExt cx="8802720" cy="5667120"/>
          </a:xfrm>
        </p:grpSpPr>
        <p:pic>
          <p:nvPicPr>
            <p:cNvPr id="315" name="Image 2"/>
            <p:cNvPicPr/>
            <p:nvPr/>
          </p:nvPicPr>
          <p:blipFill>
            <a:blip r:embed="rId2"/>
            <a:srcRect r="12634"/>
            <a:stretch/>
          </p:blipFill>
          <p:spPr>
            <a:xfrm>
              <a:off x="137520" y="1045080"/>
              <a:ext cx="8802720" cy="5667120"/>
            </a:xfrm>
            <a:prstGeom prst="rect">
              <a:avLst/>
            </a:prstGeom>
            <a:ln>
              <a:noFill/>
            </a:ln>
          </p:spPr>
        </p:pic>
        <p:sp>
          <p:nvSpPr>
            <p:cNvPr id="4" name="Rectangle 3"/>
            <p:cNvSpPr/>
            <p:nvPr/>
          </p:nvSpPr>
          <p:spPr>
            <a:xfrm>
              <a:off x="7479102" y="6081623"/>
              <a:ext cx="284672" cy="8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457200" y="1604520"/>
            <a:ext cx="8228520" cy="3976560"/>
          </a:xfrm>
          <a:prstGeom prst="rect">
            <a:avLst/>
          </a:prstGeom>
          <a:noFill/>
          <a:ln>
            <a:noFill/>
          </a:ln>
        </p:spPr>
        <p:style>
          <a:lnRef idx="0">
            <a:scrgbClr r="0" g="0" b="0"/>
          </a:lnRef>
          <a:fillRef idx="0">
            <a:scrgbClr r="0" g="0" b="0"/>
          </a:fillRef>
          <a:effectRef idx="0">
            <a:scrgbClr r="0" g="0" b="0"/>
          </a:effectRef>
          <a:fontRef idx="minor"/>
        </p:style>
      </p:sp>
      <p:sp>
        <p:nvSpPr>
          <p:cNvPr id="317" name="CustomShape 2"/>
          <p:cNvSpPr/>
          <p:nvPr/>
        </p:nvSpPr>
        <p:spPr>
          <a:xfrm>
            <a:off x="457200" y="322560"/>
            <a:ext cx="8228520" cy="6148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r>
              <a:rPr lang="fr-FR" sz="2200" b="0" strike="noStrike" cap="all" spc="-1" dirty="0">
                <a:solidFill>
                  <a:srgbClr val="308087"/>
                </a:solidFill>
                <a:uFill>
                  <a:solidFill>
                    <a:srgbClr val="FFFFFF"/>
                  </a:solidFill>
                </a:uFill>
                <a:latin typeface="Times New Roman"/>
                <a:ea typeface="ヒラギノ角ゴ Pro W3"/>
              </a:rPr>
              <a:t>DIAGNOSTIC 2 : absence </a:t>
            </a:r>
            <a:r>
              <a:rPr lang="fr-FR" sz="2200" b="0" strike="noStrike" cap="all" spc="-1" dirty="0" smtClean="0">
                <a:solidFill>
                  <a:srgbClr val="308087"/>
                </a:solidFill>
                <a:uFill>
                  <a:solidFill>
                    <a:srgbClr val="FFFFFF"/>
                  </a:solidFill>
                </a:uFill>
                <a:latin typeface="Times New Roman"/>
                <a:ea typeface="ヒラギノ角ゴ Pro W3"/>
              </a:rPr>
              <a:t>Régulière </a:t>
            </a:r>
            <a:r>
              <a:rPr lang="fr-FR" sz="2200" b="0" strike="noStrike" cap="all" spc="-1" dirty="0">
                <a:solidFill>
                  <a:srgbClr val="308087"/>
                </a:solidFill>
                <a:uFill>
                  <a:solidFill>
                    <a:srgbClr val="FFFFFF"/>
                  </a:solidFill>
                </a:uFill>
                <a:latin typeface="Times New Roman"/>
                <a:ea typeface="ヒラギノ角ゴ Pro W3"/>
              </a:rPr>
              <a:t>de ligne de </a:t>
            </a:r>
            <a:r>
              <a:rPr lang="fr-FR" sz="2200" b="0" strike="noStrike" cap="all" spc="-1" dirty="0" smtClean="0">
                <a:solidFill>
                  <a:srgbClr val="308087"/>
                </a:solidFill>
                <a:uFill>
                  <a:solidFill>
                    <a:srgbClr val="FFFFFF"/>
                  </a:solidFill>
                </a:uFill>
                <a:latin typeface="Times New Roman"/>
                <a:ea typeface="ヒラギノ角ゴ Pro W3"/>
              </a:rPr>
              <a:t>paye</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318" name="Image 5"/>
          <p:cNvPicPr/>
          <p:nvPr/>
        </p:nvPicPr>
        <p:blipFill>
          <a:blip r:embed="rId2"/>
          <a:srcRect l="1012" t="514" r="4606" b="-514"/>
          <a:stretch/>
        </p:blipFill>
        <p:spPr>
          <a:xfrm>
            <a:off x="119880" y="1233360"/>
            <a:ext cx="8930520" cy="5322240"/>
          </a:xfrm>
          <a:prstGeom prst="rect">
            <a:avLst/>
          </a:prstGeom>
          <a:ln>
            <a:noFill/>
          </a:ln>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53</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655200" y="335520"/>
            <a:ext cx="7943040" cy="6098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a:solidFill>
                <a:srgbClr val="000000"/>
              </a:solidFill>
              <a:uFill>
                <a:solidFill>
                  <a:srgbClr val="FFFFFF"/>
                </a:solidFill>
              </a:uFill>
              <a:latin typeface="Arial"/>
            </a:endParaRPr>
          </a:p>
          <a:p>
            <a:r>
              <a:rPr lang="fr-FR" sz="2400" b="0" strike="noStrike" cap="all" spc="-1">
                <a:solidFill>
                  <a:srgbClr val="308087"/>
                </a:solidFill>
                <a:uFill>
                  <a:solidFill>
                    <a:srgbClr val="FFFFFF"/>
                  </a:solidFill>
                </a:uFill>
                <a:latin typeface="Times New Roman"/>
                <a:ea typeface="ヒラギノ角ゴ Pro W3"/>
              </a:rPr>
              <a:t>DIAGNOSTIC 3 : absence ANORMALE DE BALISE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320" name="Image 5"/>
          <p:cNvPicPr/>
          <p:nvPr/>
        </p:nvPicPr>
        <p:blipFill>
          <a:blip r:embed="rId2"/>
          <a:srcRect r="14207"/>
          <a:stretch/>
        </p:blipFill>
        <p:spPr>
          <a:xfrm>
            <a:off x="205560" y="1060560"/>
            <a:ext cx="8841960" cy="5796720"/>
          </a:xfrm>
          <a:prstGeom prst="rect">
            <a:avLst/>
          </a:prstGeom>
          <a:ln>
            <a:noFill/>
          </a:ln>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54</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432000" y="14400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a:solidFill>
                  <a:srgbClr val="308087"/>
                </a:solidFill>
                <a:uFill>
                  <a:solidFill>
                    <a:srgbClr val="FFFFFF"/>
                  </a:solidFill>
                </a:uFill>
                <a:latin typeface="Times New Roman"/>
                <a:ea typeface="ヒラギノ角ゴ Pro W3"/>
              </a:rPr>
              <a:t>DIAGNOSTIC 4 :  AGENT NON </a:t>
            </a:r>
            <a:r>
              <a:rPr lang="fr-FR" sz="2400" b="0" strike="noStrike" cap="all" spc="-1" dirty="0" smtClean="0">
                <a:solidFill>
                  <a:srgbClr val="308087"/>
                </a:solidFill>
                <a:uFill>
                  <a:solidFill>
                    <a:srgbClr val="FFFFFF"/>
                  </a:solidFill>
                </a:uFill>
                <a:latin typeface="Times New Roman"/>
                <a:ea typeface="ヒラギノ角ゴ Pro W3"/>
              </a:rPr>
              <a:t>Identifié</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322" name="Image 321"/>
          <p:cNvPicPr/>
          <p:nvPr/>
        </p:nvPicPr>
        <p:blipFill rotWithShape="1">
          <a:blip r:embed="rId3"/>
          <a:srcRect l="-1259" t="73656" r="53786"/>
          <a:stretch/>
        </p:blipFill>
        <p:spPr>
          <a:xfrm>
            <a:off x="1165860" y="4587240"/>
            <a:ext cx="6598920" cy="2192999"/>
          </a:xfrm>
          <a:prstGeom prst="rect">
            <a:avLst/>
          </a:prstGeom>
          <a:ln>
            <a:noFill/>
          </a:ln>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55</a:t>
            </a:fld>
            <a:endParaRPr lang="fr-FR"/>
          </a:p>
        </p:txBody>
      </p:sp>
      <p:pic>
        <p:nvPicPr>
          <p:cNvPr id="7" name="Image 6"/>
          <p:cNvPicPr/>
          <p:nvPr/>
        </p:nvPicPr>
        <p:blipFill rotWithShape="1">
          <a:blip r:embed="rId3"/>
          <a:srcRect l="45050" t="26588" r="37702" b="50558"/>
          <a:stretch/>
        </p:blipFill>
        <p:spPr>
          <a:xfrm>
            <a:off x="1478280" y="974725"/>
            <a:ext cx="5068570" cy="3279775"/>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Image 4"/>
          <p:cNvPicPr/>
          <p:nvPr/>
        </p:nvPicPr>
        <p:blipFill>
          <a:blip r:embed="rId2"/>
          <a:srcRect r="7909"/>
          <a:stretch/>
        </p:blipFill>
        <p:spPr>
          <a:xfrm>
            <a:off x="101160" y="1050120"/>
            <a:ext cx="8940960" cy="5460840"/>
          </a:xfrm>
          <a:prstGeom prst="rect">
            <a:avLst/>
          </a:prstGeom>
          <a:ln>
            <a:noFill/>
          </a:ln>
        </p:spPr>
      </p:pic>
      <p:sp>
        <p:nvSpPr>
          <p:cNvPr id="324" name="CustomShape 1"/>
          <p:cNvSpPr/>
          <p:nvPr/>
        </p:nvSpPr>
        <p:spPr>
          <a:xfrm>
            <a:off x="457200" y="27432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smtClean="0">
                <a:solidFill>
                  <a:srgbClr val="308087"/>
                </a:solidFill>
                <a:uFill>
                  <a:solidFill>
                    <a:srgbClr val="FFFFFF"/>
                  </a:solidFill>
                </a:uFill>
                <a:latin typeface="Times New Roman"/>
                <a:ea typeface="ヒラギノ角ゴ Pro W3"/>
              </a:rPr>
              <a:t>DIAGNOSTIC 5 : Caractère ILLICITE – à NETTOYER </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56</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457200" y="27432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a:solidFill>
                  <a:srgbClr val="308087"/>
                </a:solidFill>
                <a:uFill>
                  <a:solidFill>
                    <a:srgbClr val="FFFFFF"/>
                  </a:solidFill>
                </a:uFill>
                <a:latin typeface="Times New Roman"/>
                <a:ea typeface="ヒラギノ角ゴ Pro W3"/>
              </a:rPr>
              <a:t>DIAGNOSTIC 6 :  SAUTS DE LIGNE - NETTOYAGE</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57</a:t>
            </a:fld>
            <a:endParaRPr lang="fr-FR"/>
          </a:p>
        </p:txBody>
      </p:sp>
      <p:grpSp>
        <p:nvGrpSpPr>
          <p:cNvPr id="41" name="Groupe 40"/>
          <p:cNvGrpSpPr/>
          <p:nvPr/>
        </p:nvGrpSpPr>
        <p:grpSpPr>
          <a:xfrm>
            <a:off x="238860" y="998280"/>
            <a:ext cx="8565480" cy="5859720"/>
            <a:chOff x="238860" y="998280"/>
            <a:chExt cx="8565480" cy="5859720"/>
          </a:xfrm>
        </p:grpSpPr>
        <p:pic>
          <p:nvPicPr>
            <p:cNvPr id="42" name="Image 3"/>
            <p:cNvPicPr/>
            <p:nvPr/>
          </p:nvPicPr>
          <p:blipFill>
            <a:blip r:embed="rId2"/>
            <a:srcRect r="17785"/>
            <a:stretch/>
          </p:blipFill>
          <p:spPr>
            <a:xfrm>
              <a:off x="238860" y="998280"/>
              <a:ext cx="8565480" cy="5859720"/>
            </a:xfrm>
            <a:prstGeom prst="rect">
              <a:avLst/>
            </a:prstGeom>
            <a:ln>
              <a:noFill/>
            </a:ln>
          </p:spPr>
        </p:pic>
        <p:sp>
          <p:nvSpPr>
            <p:cNvPr id="43" name="Rectangle 42"/>
            <p:cNvSpPr/>
            <p:nvPr/>
          </p:nvSpPr>
          <p:spPr>
            <a:xfrm>
              <a:off x="7213600" y="480060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7334250" y="4868502"/>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7350125" y="5037498"/>
              <a:ext cx="380999"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7366000" y="495300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7334250" y="5562600"/>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7486649" y="5419291"/>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7151687" y="5490946"/>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7486649" y="5333423"/>
              <a:ext cx="79295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7273925" y="479324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7394575" y="4861142"/>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7410450" y="5030138"/>
              <a:ext cx="380999"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7426325" y="494564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7546974" y="5411931"/>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7212012" y="5483586"/>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7546974" y="5326063"/>
              <a:ext cx="79295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123825" y="274320"/>
            <a:ext cx="883920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smtClean="0">
                <a:solidFill>
                  <a:srgbClr val="308087"/>
                </a:solidFill>
                <a:uFill>
                  <a:solidFill>
                    <a:srgbClr val="FFFFFF"/>
                  </a:solidFill>
                </a:uFill>
                <a:latin typeface="Times New Roman"/>
                <a:ea typeface="ヒラギノ角ゴ Pro W3"/>
              </a:rPr>
              <a:t>NETTOYER SAUTS </a:t>
            </a:r>
            <a:r>
              <a:rPr lang="fr-FR" sz="2400" b="0" strike="noStrike" cap="all" spc="-1" dirty="0">
                <a:solidFill>
                  <a:srgbClr val="308087"/>
                </a:solidFill>
                <a:uFill>
                  <a:solidFill>
                    <a:srgbClr val="FFFFFF"/>
                  </a:solidFill>
                </a:uFill>
                <a:latin typeface="Times New Roman"/>
                <a:ea typeface="ヒラギノ角ゴ Pro W3"/>
              </a:rPr>
              <a:t>DE </a:t>
            </a:r>
            <a:r>
              <a:rPr lang="fr-FR" sz="2400" b="0" strike="noStrike" cap="all" spc="-1" dirty="0" smtClean="0">
                <a:solidFill>
                  <a:srgbClr val="308087"/>
                </a:solidFill>
                <a:uFill>
                  <a:solidFill>
                    <a:srgbClr val="FFFFFF"/>
                  </a:solidFill>
                </a:uFill>
                <a:latin typeface="Times New Roman"/>
                <a:ea typeface="ヒラギノ角ゴ Pro W3"/>
              </a:rPr>
              <a:t>LIGNES et caractères illicites </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58</a:t>
            </a:fld>
            <a:endParaRPr lang="fr-FR"/>
          </a:p>
        </p:txBody>
      </p:sp>
      <p:sp>
        <p:nvSpPr>
          <p:cNvPr id="4" name="Rectangle 3"/>
          <p:cNvSpPr/>
          <p:nvPr/>
        </p:nvSpPr>
        <p:spPr>
          <a:xfrm>
            <a:off x="433721" y="2730523"/>
            <a:ext cx="8529304" cy="3447098"/>
          </a:xfrm>
          <a:prstGeom prst="rect">
            <a:avLst/>
          </a:prstGeom>
        </p:spPr>
        <p:txBody>
          <a:bodyPr wrap="square">
            <a:spAutoFit/>
          </a:bodyPr>
          <a:lstStyle/>
          <a:p>
            <a:endParaRPr lang="fr-FR" dirty="0" smtClean="0"/>
          </a:p>
          <a:p>
            <a:r>
              <a:rPr lang="fr-FR" sz="2000" dirty="0" smtClean="0"/>
              <a:t>L’icône de nettoyage de la base de paye permet :</a:t>
            </a:r>
          </a:p>
          <a:p>
            <a:endParaRPr lang="fr-FR" sz="2000" dirty="0" smtClean="0"/>
          </a:p>
          <a:p>
            <a:pPr marL="742950" lvl="1" indent="-285750" algn="just">
              <a:buFontTx/>
              <a:buChar char="-"/>
            </a:pPr>
            <a:r>
              <a:rPr lang="fr-FR" sz="2000" dirty="0" smtClean="0"/>
              <a:t>de créer un nouveau fichier « </a:t>
            </a:r>
            <a:r>
              <a:rPr lang="fr-FR" sz="2000" dirty="0"/>
              <a:t>nettoyé</a:t>
            </a:r>
            <a:r>
              <a:rPr lang="fr-FR" sz="2000" dirty="0" smtClean="0"/>
              <a:t> » des éventuelles scories, </a:t>
            </a:r>
            <a:r>
              <a:rPr lang="fr-FR" sz="2000" dirty="0"/>
              <a:t>lorsque les données ont été importées et </a:t>
            </a:r>
            <a:r>
              <a:rPr lang="fr-FR" sz="2000" dirty="0" smtClean="0"/>
              <a:t>produites</a:t>
            </a:r>
          </a:p>
          <a:p>
            <a:pPr marL="742950" lvl="1" indent="-285750" algn="just">
              <a:buFontTx/>
              <a:buChar char="-"/>
            </a:pPr>
            <a:endParaRPr lang="fr-FR" sz="2000" dirty="0" smtClean="0"/>
          </a:p>
          <a:p>
            <a:pPr marL="742950" lvl="1" indent="-285750" algn="just">
              <a:buFontTx/>
              <a:buChar char="-"/>
            </a:pPr>
            <a:r>
              <a:rPr lang="fr-FR" sz="2000" dirty="0" smtClean="0"/>
              <a:t>de supprimer </a:t>
            </a:r>
            <a:r>
              <a:rPr lang="fr-FR" sz="2000" dirty="0"/>
              <a:t>les </a:t>
            </a:r>
            <a:r>
              <a:rPr lang="fr-FR" sz="2000" dirty="0" smtClean="0"/>
              <a:t>espaces en blanc </a:t>
            </a:r>
            <a:r>
              <a:rPr lang="fr-FR" sz="2000" dirty="0"/>
              <a:t>et les sauts de </a:t>
            </a:r>
            <a:r>
              <a:rPr lang="fr-FR" sz="2000" dirty="0" smtClean="0"/>
              <a:t>lignes </a:t>
            </a:r>
            <a:r>
              <a:rPr lang="fr-FR" sz="2000" dirty="0"/>
              <a:t>générés </a:t>
            </a:r>
            <a:r>
              <a:rPr lang="fr-FR" sz="2000" dirty="0" smtClean="0"/>
              <a:t>dans </a:t>
            </a:r>
            <a:r>
              <a:rPr lang="fr-FR" sz="2000" dirty="0"/>
              <a:t>les fichiers </a:t>
            </a:r>
            <a:r>
              <a:rPr lang="fr-FR" sz="2000" dirty="0" smtClean="0"/>
              <a:t>XHL (Diagnostics 5 et 6)</a:t>
            </a:r>
          </a:p>
          <a:p>
            <a:pPr marL="742950" lvl="1" indent="-285750" algn="just">
              <a:buFontTx/>
              <a:buChar char="-"/>
            </a:pPr>
            <a:endParaRPr lang="fr-FR" sz="2000" dirty="0" smtClean="0"/>
          </a:p>
          <a:p>
            <a:pPr marL="742950" lvl="1" indent="-285750" algn="just">
              <a:buFontTx/>
              <a:buChar char="-"/>
            </a:pPr>
            <a:r>
              <a:rPr lang="fr-FR" sz="2000" dirty="0" smtClean="0"/>
              <a:t>De réduire sensiblement le volume de certaines données (jusqu’à 30 %-40 % sans compression).</a:t>
            </a:r>
            <a:endParaRPr lang="fr-FR" sz="2000" dirty="0"/>
          </a:p>
        </p:txBody>
      </p:sp>
      <p:grpSp>
        <p:nvGrpSpPr>
          <p:cNvPr id="5" name="Groupe 4"/>
          <p:cNvGrpSpPr/>
          <p:nvPr/>
        </p:nvGrpSpPr>
        <p:grpSpPr>
          <a:xfrm>
            <a:off x="123825" y="1122500"/>
            <a:ext cx="8839200" cy="2164164"/>
            <a:chOff x="123825" y="1122500"/>
            <a:chExt cx="8839200" cy="2164164"/>
          </a:xfrm>
        </p:grpSpPr>
        <p:pic>
          <p:nvPicPr>
            <p:cNvPr id="8" name="Image 3"/>
            <p:cNvPicPr/>
            <p:nvPr/>
          </p:nvPicPr>
          <p:blipFill rotWithShape="1">
            <a:blip r:embed="rId2"/>
            <a:srcRect l="1" r="49624" b="85371"/>
            <a:stretch/>
          </p:blipFill>
          <p:spPr>
            <a:xfrm>
              <a:off x="123825" y="1122500"/>
              <a:ext cx="8839200" cy="1429293"/>
            </a:xfrm>
            <a:prstGeom prst="rect">
              <a:avLst/>
            </a:prstGeom>
            <a:ln>
              <a:noFill/>
            </a:ln>
          </p:spPr>
        </p:pic>
        <p:cxnSp>
          <p:nvCxnSpPr>
            <p:cNvPr id="6" name="Connecteur droit avec flèche 5"/>
            <p:cNvCxnSpPr/>
            <p:nvPr/>
          </p:nvCxnSpPr>
          <p:spPr>
            <a:xfrm>
              <a:off x="6694098" y="1923691"/>
              <a:ext cx="0" cy="1362973"/>
            </a:xfrm>
            <a:prstGeom prst="straightConnector1">
              <a:avLst/>
            </a:prstGeom>
            <a:ln>
              <a:solidFill>
                <a:srgbClr val="FF0000"/>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86118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457200" y="27432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a:solidFill>
                  <a:srgbClr val="308087"/>
                </a:solidFill>
                <a:uFill>
                  <a:solidFill>
                    <a:srgbClr val="FFFFFF"/>
                  </a:solidFill>
                </a:uFill>
                <a:latin typeface="Times New Roman"/>
                <a:ea typeface="ヒラギノ角ゴ Pro W3"/>
              </a:rPr>
              <a:t>AUTRES ANOMALIES </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28" name="CustomShape 2"/>
          <p:cNvSpPr/>
          <p:nvPr/>
        </p:nvSpPr>
        <p:spPr>
          <a:xfrm>
            <a:off x="1089427" y="1072949"/>
            <a:ext cx="6964065" cy="50135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Pas d’information sur le Budget ou sur l’Etablissement (optionnel)</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Fichiers corrompus : une partie seulement est lisible. Solution : les nettoyer à la main en respectant les balises.</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Discordances entre bulletins dématérialisés et bulletins </a:t>
            </a:r>
            <a:r>
              <a:rPr lang="fr-FR" sz="1800" b="0" strike="noStrike" spc="-1" dirty="0" smtClean="0">
                <a:solidFill>
                  <a:srgbClr val="000000"/>
                </a:solidFill>
                <a:uFill>
                  <a:solidFill>
                    <a:srgbClr val="FFFFFF"/>
                  </a:solidFill>
                </a:uFill>
                <a:latin typeface="Arial"/>
                <a:ea typeface="Arial"/>
              </a:rPr>
              <a:t>papiers.</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a:t>
            </a:r>
            <a:endParaRPr lang="fr-FR" sz="1800" b="0" strike="noStrike" spc="-1" dirty="0">
              <a:solidFill>
                <a:srgbClr val="000000"/>
              </a:solidFill>
              <a:uFill>
                <a:solidFill>
                  <a:srgbClr val="FFFFFF"/>
                </a:solidFill>
              </a:uFill>
              <a:latin typeface="Arial"/>
            </a:endParaRPr>
          </a:p>
          <a:p>
            <a:r>
              <a:rPr lang="fr-FR" sz="1800" b="0" strike="noStrike" spc="-1" dirty="0">
                <a:solidFill>
                  <a:srgbClr val="FF0000"/>
                </a:solidFill>
                <a:uFill>
                  <a:solidFill>
                    <a:srgbClr val="FFFFFF"/>
                  </a:solidFill>
                </a:uFill>
                <a:latin typeface="Arial"/>
                <a:ea typeface="Arial"/>
              </a:rPr>
              <a:t>Sur la base de quelle pièce justificative le comptable </a:t>
            </a:r>
            <a:r>
              <a:rPr lang="fr-FR" sz="1800" b="0" strike="noStrike" spc="-1" dirty="0" err="1">
                <a:solidFill>
                  <a:srgbClr val="FF0000"/>
                </a:solidFill>
                <a:uFill>
                  <a:solidFill>
                    <a:srgbClr val="FFFFFF"/>
                  </a:solidFill>
                </a:uFill>
                <a:latin typeface="Arial"/>
                <a:ea typeface="Arial"/>
              </a:rPr>
              <a:t>a-t-il</a:t>
            </a:r>
            <a:r>
              <a:rPr lang="fr-FR" sz="1800" b="0" strike="noStrike" spc="-1" dirty="0">
                <a:solidFill>
                  <a:srgbClr val="FF0000"/>
                </a:solidFill>
                <a:uFill>
                  <a:solidFill>
                    <a:srgbClr val="FFFFFF"/>
                  </a:solidFill>
                </a:uFill>
                <a:latin typeface="Arial"/>
                <a:ea typeface="Arial"/>
              </a:rPr>
              <a:t> payé ?</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FF0000"/>
                </a:solidFill>
                <a:uFill>
                  <a:solidFill>
                    <a:srgbClr val="FFFFFF"/>
                  </a:solidFill>
                </a:uFill>
                <a:latin typeface="Arial"/>
                <a:ea typeface="Arial"/>
              </a:rPr>
              <a:t>Quelles pièces justificatives ont été déposées au greffe avec les  comptes ?</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p:txBody>
      </p:sp>
      <p:sp>
        <p:nvSpPr>
          <p:cNvPr id="329"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0"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1"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2"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3"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4"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335" name="CustomShape 9"/>
          <p:cNvSpPr/>
          <p:nvPr/>
        </p:nvSpPr>
        <p:spPr>
          <a:xfrm>
            <a:off x="8434440" y="6307920"/>
            <a:ext cx="180360" cy="204840"/>
          </a:xfrm>
          <a:prstGeom prst="rect">
            <a:avLst/>
          </a:prstGeom>
          <a:noFill/>
          <a:ln>
            <a:noFill/>
          </a:ln>
        </p:spPr>
        <p:style>
          <a:lnRef idx="0">
            <a:scrgbClr r="0" g="0" b="0"/>
          </a:lnRef>
          <a:fillRef idx="0">
            <a:scrgbClr r="0" g="0" b="0"/>
          </a:fillRef>
          <a:effectRef idx="0">
            <a:scrgbClr r="0" g="0" b="0"/>
          </a:effectRef>
          <a:fontRef idx="minor"/>
        </p:style>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59</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endParaRPr lang="fr-FR" sz="1800" b="0" strike="noStrike" spc="-1" dirty="0">
              <a:solidFill>
                <a:srgbClr val="000000"/>
              </a:solidFill>
              <a:uFill>
                <a:solidFill>
                  <a:srgbClr val="FFFFFF"/>
                </a:solidFill>
              </a:uFill>
              <a:latin typeface="Arial"/>
            </a:endParaRPr>
          </a:p>
        </p:txBody>
      </p:sp>
      <p:sp>
        <p:nvSpPr>
          <p:cNvPr id="141" name="CustomShape 2"/>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9C053B6-9B7E-4BE6-AF98-718E863CBFD1}" type="slidenum">
              <a:rPr lang="fr-FR" sz="1200" b="0" strike="noStrike" spc="-1">
                <a:solidFill>
                  <a:srgbClr val="8B8B8B"/>
                </a:solidFill>
                <a:uFill>
                  <a:solidFill>
                    <a:srgbClr val="FFFFFF"/>
                  </a:solidFill>
                </a:uFill>
                <a:latin typeface="Calibri"/>
                <a:ea typeface="DejaVu Sans"/>
              </a:rPr>
              <a:t>6</a:t>
            </a:fld>
            <a:endParaRPr lang="fr-FR" sz="1800" b="0" strike="noStrike" spc="-1">
              <a:solidFill>
                <a:srgbClr val="000000"/>
              </a:solidFill>
              <a:uFill>
                <a:solidFill>
                  <a:srgbClr val="FFFFFF"/>
                </a:solidFill>
              </a:uFill>
              <a:latin typeface="Arial"/>
            </a:endParaRPr>
          </a:p>
        </p:txBody>
      </p:sp>
      <p:sp>
        <p:nvSpPr>
          <p:cNvPr id="143" name="CustomShape 3"/>
          <p:cNvSpPr/>
          <p:nvPr/>
        </p:nvSpPr>
        <p:spPr>
          <a:xfrm>
            <a:off x="163902" y="1700640"/>
            <a:ext cx="3916392" cy="146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Pour éteindre le PC, cliquer sur le menu K, entouré en bleu,</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Calibri"/>
                <a:ea typeface="DejaVu Sans"/>
              </a:rPr>
              <a:t>   puis sur </a:t>
            </a:r>
            <a:r>
              <a:rPr lang="fr-FR" sz="1800" b="1" strike="noStrike" spc="-1" dirty="0">
                <a:solidFill>
                  <a:srgbClr val="000000"/>
                </a:solidFill>
                <a:uFill>
                  <a:solidFill>
                    <a:srgbClr val="FFFFFF"/>
                  </a:solidFill>
                </a:uFill>
                <a:latin typeface="Calibri"/>
                <a:ea typeface="DejaVu Sans"/>
              </a:rPr>
              <a:t>Quitter,</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Calibri"/>
                <a:ea typeface="DejaVu Sans"/>
              </a:rPr>
              <a:t>   puis sur </a:t>
            </a:r>
            <a:r>
              <a:rPr lang="fr-FR" sz="1600" b="1" strike="noStrike" spc="-1" dirty="0">
                <a:solidFill>
                  <a:srgbClr val="000000"/>
                </a:solidFill>
                <a:uFill>
                  <a:solidFill>
                    <a:srgbClr val="FFFFFF"/>
                  </a:solidFill>
                </a:uFill>
                <a:latin typeface="Calibri"/>
                <a:ea typeface="DejaVu Sans"/>
              </a:rPr>
              <a:t>É</a:t>
            </a:r>
            <a:r>
              <a:rPr lang="fr-FR" sz="1800" b="1" strike="noStrike" spc="-1" dirty="0">
                <a:solidFill>
                  <a:srgbClr val="000000"/>
                </a:solidFill>
                <a:uFill>
                  <a:solidFill>
                    <a:srgbClr val="FFFFFF"/>
                  </a:solidFill>
                </a:uFill>
                <a:latin typeface="Calibri"/>
                <a:ea typeface="DejaVu Sans"/>
              </a:rPr>
              <a:t>teindre</a:t>
            </a:r>
            <a:r>
              <a:rPr lang="fr-FR" sz="1800" b="1" strike="noStrike" spc="-1" dirty="0" smtClean="0">
                <a:solidFill>
                  <a:srgbClr val="000000"/>
                </a:solidFill>
                <a:uFill>
                  <a:solidFill>
                    <a:srgbClr val="FFFFFF"/>
                  </a:solidFill>
                </a:uFill>
                <a:latin typeface="Calibri"/>
                <a:ea typeface="DejaVu Sans"/>
              </a:rPr>
              <a:t>.</a:t>
            </a:r>
          </a:p>
          <a:p>
            <a:pPr>
              <a:lnSpc>
                <a:spcPct val="100000"/>
              </a:lnSpc>
            </a:pPr>
            <a:endParaRPr lang="fr-FR" b="1" spc="-1" dirty="0">
              <a:solidFill>
                <a:srgbClr val="000000"/>
              </a:solidFill>
              <a:uFill>
                <a:solidFill>
                  <a:srgbClr val="FFFFFF"/>
                </a:solidFill>
              </a:uFill>
              <a:latin typeface="Calibri"/>
            </a:endParaRPr>
          </a:p>
          <a:p>
            <a:pPr>
              <a:lnSpc>
                <a:spcPct val="100000"/>
              </a:lnSpc>
            </a:pPr>
            <a:endParaRPr lang="fr-FR" sz="1800" b="1" strike="noStrike" spc="-1" dirty="0" smtClean="0">
              <a:solidFill>
                <a:srgbClr val="000000"/>
              </a:solidFill>
              <a:uFill>
                <a:solidFill>
                  <a:srgbClr val="FFFFFF"/>
                </a:solidFill>
              </a:uFill>
              <a:latin typeface="Calibri"/>
            </a:endParaRPr>
          </a:p>
          <a:p>
            <a:pPr>
              <a:lnSpc>
                <a:spcPct val="100000"/>
              </a:lnSpc>
            </a:pPr>
            <a:endParaRPr lang="fr-FR" b="1" spc="-1" dirty="0">
              <a:solidFill>
                <a:srgbClr val="000000"/>
              </a:solidFill>
              <a:uFill>
                <a:solidFill>
                  <a:srgbClr val="FFFFFF"/>
                </a:solidFill>
              </a:uFill>
              <a:latin typeface="Calibri"/>
            </a:endParaRPr>
          </a:p>
          <a:p>
            <a:pPr>
              <a:lnSpc>
                <a:spcPct val="100000"/>
              </a:lnSpc>
            </a:pPr>
            <a:endParaRPr lang="fr-FR" sz="1800" b="1" strike="noStrike" spc="-1" dirty="0" smtClean="0">
              <a:solidFill>
                <a:srgbClr val="000000"/>
              </a:solidFill>
              <a:uFill>
                <a:solidFill>
                  <a:srgbClr val="FFFFFF"/>
                </a:solidFill>
              </a:uFill>
              <a:latin typeface="Calibri"/>
            </a:endParaRPr>
          </a:p>
          <a:p>
            <a:pPr>
              <a:lnSpc>
                <a:spcPct val="100000"/>
              </a:lnSpc>
            </a:pPr>
            <a:endParaRPr lang="fr-FR" b="1" spc="-1" dirty="0">
              <a:solidFill>
                <a:srgbClr val="000000"/>
              </a:solidFill>
              <a:uFill>
                <a:solidFill>
                  <a:srgbClr val="FFFFFF"/>
                </a:solidFill>
              </a:uFill>
              <a:latin typeface="Calibri"/>
            </a:endParaRPr>
          </a:p>
          <a:p>
            <a:pPr>
              <a:lnSpc>
                <a:spcPct val="100000"/>
              </a:lnSpc>
            </a:pPr>
            <a:endParaRPr lang="fr-FR" sz="1800" b="1" strike="noStrike" spc="-1" dirty="0" smtClean="0">
              <a:solidFill>
                <a:srgbClr val="000000"/>
              </a:solidFill>
              <a:uFill>
                <a:solidFill>
                  <a:srgbClr val="FFFFFF"/>
                </a:solidFill>
              </a:uFill>
              <a:latin typeface="Calibri"/>
            </a:endParaRPr>
          </a:p>
          <a:p>
            <a:pPr>
              <a:lnSpc>
                <a:spcPct val="100000"/>
              </a:lnSpc>
            </a:pPr>
            <a:endParaRPr lang="fr-FR" b="1" spc="-1" dirty="0">
              <a:solidFill>
                <a:srgbClr val="000000"/>
              </a:solidFill>
              <a:uFill>
                <a:solidFill>
                  <a:srgbClr val="FFFFFF"/>
                </a:solidFill>
              </a:uFill>
              <a:latin typeface="Calibri"/>
            </a:endParaRPr>
          </a:p>
        </p:txBody>
      </p:sp>
      <p:grpSp>
        <p:nvGrpSpPr>
          <p:cNvPr id="2" name="Groupe 1"/>
          <p:cNvGrpSpPr/>
          <p:nvPr/>
        </p:nvGrpSpPr>
        <p:grpSpPr>
          <a:xfrm>
            <a:off x="3631097" y="67357"/>
            <a:ext cx="5512903" cy="3612445"/>
            <a:chOff x="6065174" y="1709291"/>
            <a:chExt cx="2494551" cy="1641717"/>
          </a:xfrm>
        </p:grpSpPr>
        <p:pic>
          <p:nvPicPr>
            <p:cNvPr id="142" name="Picture 2"/>
            <p:cNvPicPr/>
            <p:nvPr/>
          </p:nvPicPr>
          <p:blipFill rotWithShape="1">
            <a:blip r:embed="rId2"/>
            <a:srcRect l="-1924" t="67035" r="71758"/>
            <a:stretch/>
          </p:blipFill>
          <p:spPr>
            <a:xfrm>
              <a:off x="6156421" y="1709291"/>
              <a:ext cx="2403304" cy="1641716"/>
            </a:xfrm>
            <a:prstGeom prst="rect">
              <a:avLst/>
            </a:prstGeom>
            <a:ln>
              <a:noFill/>
            </a:ln>
          </p:spPr>
        </p:pic>
        <p:sp>
          <p:nvSpPr>
            <p:cNvPr id="144" name="CustomShape 4"/>
            <p:cNvSpPr/>
            <p:nvPr/>
          </p:nvSpPr>
          <p:spPr>
            <a:xfrm>
              <a:off x="6065174" y="3064088"/>
              <a:ext cx="574920" cy="28692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sp>
        <p:nvSpPr>
          <p:cNvPr id="145" name="CustomShape 5"/>
          <p:cNvSpPr/>
          <p:nvPr/>
        </p:nvSpPr>
        <p:spPr>
          <a:xfrm>
            <a:off x="250166" y="4385795"/>
            <a:ext cx="4999668" cy="17507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pc="-1" dirty="0" smtClean="0">
                <a:solidFill>
                  <a:srgbClr val="000000"/>
                </a:solidFill>
                <a:uFill>
                  <a:solidFill>
                    <a:srgbClr val="FFFFFF"/>
                  </a:solidFill>
                </a:uFill>
                <a:latin typeface="Calibri"/>
              </a:rPr>
              <a:t>Puis </a:t>
            </a:r>
            <a:r>
              <a:rPr lang="fr-FR" spc="-1" dirty="0">
                <a:solidFill>
                  <a:srgbClr val="000000"/>
                </a:solidFill>
                <a:uFill>
                  <a:solidFill>
                    <a:srgbClr val="FFFFFF"/>
                  </a:solidFill>
                </a:uFill>
                <a:latin typeface="Calibri"/>
              </a:rPr>
              <a:t>confirmer en cliquant sur </a:t>
            </a:r>
            <a:r>
              <a:rPr lang="fr-FR" b="1" spc="-1" dirty="0" err="1" smtClean="0">
                <a:solidFill>
                  <a:srgbClr val="000000"/>
                </a:solidFill>
                <a:uFill>
                  <a:solidFill>
                    <a:srgbClr val="FFFFFF"/>
                  </a:solidFill>
                </a:uFill>
                <a:latin typeface="Calibri"/>
              </a:rPr>
              <a:t>Shutdown</a:t>
            </a:r>
            <a:r>
              <a:rPr lang="fr-FR" spc="-1" dirty="0" smtClean="0">
                <a:solidFill>
                  <a:srgbClr val="000000"/>
                </a:solidFill>
                <a:uFill>
                  <a:solidFill>
                    <a:srgbClr val="FFFFFF"/>
                  </a:solidFill>
                </a:uFill>
                <a:latin typeface="Calibri"/>
              </a:rPr>
              <a:t>.</a:t>
            </a:r>
            <a:endParaRPr lang="fr-FR" spc="-1" dirty="0">
              <a:solidFill>
                <a:srgbClr val="000000"/>
              </a:solidFill>
              <a:uFill>
                <a:solidFill>
                  <a:srgbClr val="FFFFFF"/>
                </a:solidFill>
              </a:uFill>
            </a:endParaRPr>
          </a:p>
          <a:p>
            <a:pPr>
              <a:lnSpc>
                <a:spcPct val="100000"/>
              </a:lnSpc>
            </a:pPr>
            <a:r>
              <a:rPr lang="fr-FR" spc="-1" dirty="0" smtClean="0">
                <a:solidFill>
                  <a:srgbClr val="000000"/>
                </a:solidFill>
                <a:uFill>
                  <a:solidFill>
                    <a:srgbClr val="FFFFFF"/>
                  </a:solidFill>
                </a:uFill>
                <a:latin typeface="Calibri"/>
                <a:ea typeface="DejaVu Sans"/>
              </a:rPr>
              <a:t> (Éteindre).</a:t>
            </a:r>
          </a:p>
          <a:p>
            <a:pPr>
              <a:lnSpc>
                <a:spcPct val="100000"/>
              </a:lnSpc>
            </a:pPr>
            <a:endParaRPr lang="fr-FR" spc="-1" dirty="0" smtClean="0">
              <a:solidFill>
                <a:srgbClr val="000000"/>
              </a:solidFill>
              <a:uFill>
                <a:solidFill>
                  <a:srgbClr val="FFFFFF"/>
                </a:solidFill>
              </a:uFill>
              <a:latin typeface="Calibri"/>
              <a:ea typeface="DejaVu Sans"/>
            </a:endParaRPr>
          </a:p>
          <a:p>
            <a:pPr>
              <a:lnSpc>
                <a:spcPct val="100000"/>
              </a:lnSpc>
            </a:pPr>
            <a:r>
              <a:rPr lang="fr-FR" spc="-1" dirty="0" smtClean="0">
                <a:solidFill>
                  <a:srgbClr val="000000"/>
                </a:solidFill>
                <a:uFill>
                  <a:solidFill>
                    <a:srgbClr val="FFFFFF"/>
                  </a:solidFill>
                </a:uFill>
                <a:latin typeface="Calibri"/>
                <a:ea typeface="DejaVu Sans"/>
              </a:rPr>
              <a:t>A l’arrêt, retirer la clé, qui peut être utilisée sur PC Windows.</a:t>
            </a:r>
            <a:endParaRPr lang="fr-FR" spc="-1" dirty="0">
              <a:solidFill>
                <a:srgbClr val="000000"/>
              </a:solidFill>
              <a:uFill>
                <a:solidFill>
                  <a:srgbClr val="FFFFFF"/>
                </a:solidFill>
              </a:uFill>
              <a:latin typeface="Calibri"/>
              <a:ea typeface="DejaVu Sans"/>
            </a:endParaRPr>
          </a:p>
        </p:txBody>
      </p:sp>
      <p:sp>
        <p:nvSpPr>
          <p:cNvPr id="10" name="CustomShape 4"/>
          <p:cNvSpPr/>
          <p:nvPr/>
        </p:nvSpPr>
        <p:spPr>
          <a:xfrm>
            <a:off x="0" y="337296"/>
            <a:ext cx="3831671"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éteindre le pc</a:t>
            </a: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14" name="Image 13"/>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2247" t="12663" r="21604" b="19317"/>
          <a:stretch/>
        </p:blipFill>
        <p:spPr>
          <a:xfrm>
            <a:off x="5285064" y="4063710"/>
            <a:ext cx="3756917" cy="2560025"/>
          </a:xfrm>
          <a:prstGeom prst="rect">
            <a:avLst/>
          </a:prstGeom>
        </p:spPr>
      </p:pic>
      <p:cxnSp>
        <p:nvCxnSpPr>
          <p:cNvPr id="6" name="Connecteur droit avec flèche 5"/>
          <p:cNvCxnSpPr/>
          <p:nvPr/>
        </p:nvCxnSpPr>
        <p:spPr>
          <a:xfrm>
            <a:off x="4330460" y="4580626"/>
            <a:ext cx="3036498" cy="983412"/>
          </a:xfrm>
          <a:prstGeom prst="straightConnector1">
            <a:avLst/>
          </a:prstGeom>
          <a:ln w="349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430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235080" y="1376640"/>
            <a:ext cx="8449920" cy="4946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1280">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358"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9" name="CustomShape 3"/>
          <p:cNvSpPr/>
          <p:nvPr/>
        </p:nvSpPr>
        <p:spPr>
          <a:xfrm>
            <a:off x="344160" y="116640"/>
            <a:ext cx="8690400" cy="34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L’UTILISATION DE TABLEAUX CROISES DYNAMIQUES </a:t>
            </a:r>
            <a:endParaRPr lang="fr-FR" sz="1800" b="0" strike="noStrike" spc="-1">
              <a:solidFill>
                <a:srgbClr val="000000"/>
              </a:solidFill>
              <a:uFill>
                <a:solidFill>
                  <a:srgbClr val="FFFFFF"/>
                </a:solidFill>
              </a:uFill>
              <a:latin typeface="Arial"/>
            </a:endParaRPr>
          </a:p>
        </p:txBody>
      </p:sp>
      <p:pic>
        <p:nvPicPr>
          <p:cNvPr id="360" name="Picture 3"/>
          <p:cNvPicPr/>
          <p:nvPr/>
        </p:nvPicPr>
        <p:blipFill>
          <a:blip r:embed="rId2"/>
          <a:stretch/>
        </p:blipFill>
        <p:spPr>
          <a:xfrm>
            <a:off x="215640" y="447120"/>
            <a:ext cx="4735440" cy="6184440"/>
          </a:xfrm>
          <a:prstGeom prst="rect">
            <a:avLst/>
          </a:prstGeom>
          <a:ln>
            <a:noFill/>
          </a:ln>
        </p:spPr>
      </p:pic>
      <p:pic>
        <p:nvPicPr>
          <p:cNvPr id="361" name="Picture 4"/>
          <p:cNvPicPr/>
          <p:nvPr/>
        </p:nvPicPr>
        <p:blipFill>
          <a:blip r:embed="rId3"/>
          <a:stretch/>
        </p:blipFill>
        <p:spPr>
          <a:xfrm>
            <a:off x="4952880" y="462960"/>
            <a:ext cx="4082040" cy="6455520"/>
          </a:xfrm>
          <a:prstGeom prst="rect">
            <a:avLst/>
          </a:prstGeom>
          <a:ln>
            <a:noFill/>
          </a:ln>
        </p:spPr>
      </p:pic>
      <p:sp>
        <p:nvSpPr>
          <p:cNvPr id="362" name="CustomShape 4"/>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60</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775" y="1699403"/>
            <a:ext cx="7743214" cy="4839509"/>
          </a:xfrm>
          <a:prstGeom prst="rect">
            <a:avLst/>
          </a:prstGeom>
        </p:spPr>
      </p:pic>
      <p:sp>
        <p:nvSpPr>
          <p:cNvPr id="363" name="CustomShape 1"/>
          <p:cNvSpPr/>
          <p:nvPr/>
        </p:nvSpPr>
        <p:spPr>
          <a:xfrm>
            <a:off x="120960" y="1953000"/>
            <a:ext cx="8603640" cy="377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640">
              <a:lnSpc>
                <a:spcPct val="100000"/>
              </a:lnSpc>
            </a:pPr>
            <a:endParaRPr lang="fr-FR" sz="1800" b="0" strike="noStrike" spc="-1">
              <a:solidFill>
                <a:srgbClr val="000000"/>
              </a:solidFill>
              <a:uFill>
                <a:solidFill>
                  <a:srgbClr val="FFFFFF"/>
                </a:solidFill>
              </a:uFill>
              <a:latin typeface="Arial"/>
            </a:endParaRPr>
          </a:p>
        </p:txBody>
      </p:sp>
      <p:sp>
        <p:nvSpPr>
          <p:cNvPr id="364" name="CustomShape 2"/>
          <p:cNvSpPr/>
          <p:nvPr/>
        </p:nvSpPr>
        <p:spPr>
          <a:xfrm>
            <a:off x="1332000" y="6321600"/>
            <a:ext cx="6478560" cy="177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365"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366" name="CustomShape 4"/>
          <p:cNvSpPr/>
          <p:nvPr/>
        </p:nvSpPr>
        <p:spPr>
          <a:xfrm>
            <a:off x="200880" y="260640"/>
            <a:ext cx="8891640" cy="407796"/>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génération du </a:t>
            </a:r>
            <a:r>
              <a:rPr lang="fr-FR" sz="2400" b="0" strike="noStrike" cap="all" spc="-1" dirty="0" smtClean="0">
                <a:solidFill>
                  <a:srgbClr val="308087"/>
                </a:solidFill>
                <a:uFill>
                  <a:solidFill>
                    <a:srgbClr val="FFFFFF"/>
                  </a:solidFill>
                </a:uFill>
                <a:latin typeface="Times New Roman"/>
                <a:ea typeface="ヒラギノ角ゴ Pro W3"/>
              </a:rPr>
              <a:t>rapport 	</a:t>
            </a:r>
            <a:r>
              <a:rPr lang="fr-FR" sz="1600" b="0" strike="noStrike" cap="all" spc="-1" dirty="0" smtClean="0">
                <a:solidFill>
                  <a:srgbClr val="308087"/>
                </a:solidFill>
                <a:uFill>
                  <a:solidFill>
                    <a:srgbClr val="FFFFFF"/>
                  </a:solidFill>
                </a:uFill>
                <a:latin typeface="Times New Roman"/>
                <a:ea typeface="ヒラギノ角ゴ Pro W3"/>
              </a:rPr>
              <a:t>(</a:t>
            </a:r>
            <a:r>
              <a:rPr lang="fr-FR" sz="1600" b="1" spc="-1" dirty="0">
                <a:solidFill>
                  <a:srgbClr val="0070C0"/>
                </a:solidFill>
                <a:uFill>
                  <a:solidFill>
                    <a:srgbClr val="FFFFFF"/>
                  </a:solidFill>
                </a:uFill>
                <a:latin typeface="Times New Roman"/>
                <a:ea typeface="ヒラギノ角ゴ Pro W3"/>
              </a:rPr>
              <a:t>ARA, Bretagne, Occitanie, La Réunion, </a:t>
            </a:r>
            <a:r>
              <a:rPr lang="fr-FR" sz="1600" b="1" spc="-1" dirty="0" err="1" smtClean="0">
                <a:solidFill>
                  <a:srgbClr val="0070C0"/>
                </a:solidFill>
                <a:uFill>
                  <a:solidFill>
                    <a:srgbClr val="FFFFFF"/>
                  </a:solidFill>
                </a:uFill>
                <a:latin typeface="Times New Roman"/>
                <a:ea typeface="ヒラギノ角ゴ Pro W3"/>
              </a:rPr>
              <a:t>IdF</a:t>
            </a:r>
            <a:r>
              <a:rPr lang="fr-FR" sz="1600" b="1" spc="-1" dirty="0" smtClean="0">
                <a:solidFill>
                  <a:srgbClr val="0070C0"/>
                </a:solidFill>
                <a:uFill>
                  <a:solidFill>
                    <a:srgbClr val="FFFFFF"/>
                  </a:solidFill>
                </a:uFill>
                <a:latin typeface="Times New Roman"/>
                <a:ea typeface="ヒラギノ角ゴ Pro W3"/>
              </a:rPr>
              <a:t>)</a:t>
            </a:r>
            <a:endParaRPr lang="fr-FR" sz="1600" b="0" strike="noStrike" cap="all" spc="-1" dirty="0" smtClean="0">
              <a:solidFill>
                <a:srgbClr val="308087"/>
              </a:solidFill>
              <a:uFill>
                <a:solidFill>
                  <a:srgbClr val="FFFFFF"/>
                </a:solidFill>
              </a:uFill>
              <a:latin typeface="Times New Roman"/>
              <a:ea typeface="ヒラギノ角ゴ Pro W3"/>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 </a:t>
            </a:r>
            <a:endParaRPr lang="fr-FR" sz="1800" b="0" strike="noStrike" spc="-1" dirty="0">
              <a:solidFill>
                <a:srgbClr val="000000"/>
              </a:solidFill>
              <a:uFill>
                <a:solidFill>
                  <a:srgbClr val="FFFFFF"/>
                </a:solidFill>
              </a:uFill>
              <a:latin typeface="Arial"/>
            </a:endParaRPr>
          </a:p>
        </p:txBody>
      </p:sp>
      <p:sp>
        <p:nvSpPr>
          <p:cNvPr id="367" name="CustomShape 5"/>
          <p:cNvSpPr/>
          <p:nvPr/>
        </p:nvSpPr>
        <p:spPr>
          <a:xfrm>
            <a:off x="536760" y="1052640"/>
            <a:ext cx="7990200" cy="4650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1" strike="noStrike" spc="-1" dirty="0" smtClean="0">
                <a:solidFill>
                  <a:srgbClr val="0070C0"/>
                </a:solidFill>
                <a:uFill>
                  <a:solidFill>
                    <a:srgbClr val="FFFFFF"/>
                  </a:solidFill>
                </a:uFill>
                <a:latin typeface="Times New Roman"/>
                <a:ea typeface="ヒラギノ角ゴ Pro W3"/>
              </a:rPr>
              <a:t>Cliquer </a:t>
            </a:r>
            <a:r>
              <a:rPr lang="fr-FR" sz="2400" b="1" strike="noStrike" spc="-1" dirty="0">
                <a:solidFill>
                  <a:srgbClr val="0070C0"/>
                </a:solidFill>
                <a:uFill>
                  <a:solidFill>
                    <a:srgbClr val="FFFFFF"/>
                  </a:solidFill>
                </a:uFill>
                <a:latin typeface="Times New Roman"/>
                <a:ea typeface="ヒラギノ角ゴ Pro W3"/>
              </a:rPr>
              <a:t>sur </a:t>
            </a:r>
            <a:r>
              <a:rPr lang="fr-FR" sz="2400" b="1" strike="noStrike" spc="-1" dirty="0" smtClean="0">
                <a:solidFill>
                  <a:srgbClr val="0070C0"/>
                </a:solidFill>
                <a:uFill>
                  <a:solidFill>
                    <a:srgbClr val="FFFFFF"/>
                  </a:solidFill>
                </a:uFill>
                <a:latin typeface="Times New Roman"/>
                <a:ea typeface="ヒラギノ角ゴ Pro W3"/>
              </a:rPr>
              <a:t>l’icône bleue </a:t>
            </a:r>
            <a:endParaRPr lang="fr-FR" sz="1800" b="0" strike="noStrike" spc="-1" dirty="0">
              <a:solidFill>
                <a:srgbClr val="0070C0"/>
              </a:solidFill>
              <a:uFill>
                <a:solidFill>
                  <a:srgbClr val="FFFFFF"/>
                </a:solidFill>
              </a:uFill>
              <a:latin typeface="Arial"/>
            </a:endParaRPr>
          </a:p>
        </p:txBody>
      </p:sp>
      <p:sp>
        <p:nvSpPr>
          <p:cNvPr id="369" name="CustomShape 6"/>
          <p:cNvSpPr/>
          <p:nvPr/>
        </p:nvSpPr>
        <p:spPr>
          <a:xfrm>
            <a:off x="3994710" y="1258116"/>
            <a:ext cx="706686" cy="512320"/>
          </a:xfrm>
          <a:custGeom>
            <a:avLst/>
            <a:gdLst/>
            <a:ahLst/>
            <a:cxnLst/>
            <a:rect l="l" t="t" r="r" b="b"/>
            <a:pathLst>
              <a:path w="21600" h="21600">
                <a:moveTo>
                  <a:pt x="0" y="0"/>
                </a:moveTo>
                <a:lnTo>
                  <a:pt x="21600" y="21600"/>
                </a:lnTo>
              </a:path>
            </a:pathLst>
          </a:custGeom>
          <a:noFill/>
          <a:ln w="10160">
            <a:solidFill>
              <a:srgbClr val="2C7F86"/>
            </a:solidFill>
            <a:round/>
            <a:tailEnd type="arrow" w="med" len="med"/>
          </a:ln>
        </p:spPr>
        <p:style>
          <a:lnRef idx="1">
            <a:schemeClr val="accent1"/>
          </a:lnRef>
          <a:fillRef idx="0">
            <a:schemeClr val="accent1"/>
          </a:fillRef>
          <a:effectRef idx="0">
            <a:schemeClr val="accent1"/>
          </a:effectRef>
          <a:fontRef idx="minor"/>
        </p:style>
      </p:sp>
      <p:sp>
        <p:nvSpPr>
          <p:cNvPr id="3" name="Espace réservé du numéro de diapositive 2"/>
          <p:cNvSpPr>
            <a:spLocks noGrp="1"/>
          </p:cNvSpPr>
          <p:nvPr>
            <p:ph type="sldNum" sz="quarter" idx="12"/>
          </p:nvPr>
        </p:nvSpPr>
        <p:spPr/>
        <p:txBody>
          <a:bodyPr/>
          <a:lstStyle/>
          <a:p>
            <a:fld id="{06E9D44F-E90D-433D-A44A-59932DAA732A}" type="slidenum">
              <a:rPr lang="fr-FR" smtClean="0"/>
              <a:t>61</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346" y="1417966"/>
            <a:ext cx="7789653" cy="4868533"/>
          </a:xfrm>
          <a:prstGeom prst="rect">
            <a:avLst/>
          </a:prstGeom>
        </p:spPr>
      </p:pic>
      <p:sp>
        <p:nvSpPr>
          <p:cNvPr id="370" name="CustomShape 1"/>
          <p:cNvSpPr/>
          <p:nvPr/>
        </p:nvSpPr>
        <p:spPr>
          <a:xfrm>
            <a:off x="120960" y="1953000"/>
            <a:ext cx="8603640" cy="377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640">
              <a:lnSpc>
                <a:spcPct val="100000"/>
              </a:lnSpc>
            </a:pPr>
            <a:endParaRPr lang="fr-FR" sz="1800" b="0" strike="noStrike" spc="-1">
              <a:solidFill>
                <a:srgbClr val="000000"/>
              </a:solidFill>
              <a:uFill>
                <a:solidFill>
                  <a:srgbClr val="FFFFFF"/>
                </a:solidFill>
              </a:uFill>
              <a:latin typeface="Arial"/>
            </a:endParaRPr>
          </a:p>
        </p:txBody>
      </p:sp>
      <p:sp>
        <p:nvSpPr>
          <p:cNvPr id="372"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373" name="CustomShape 4"/>
          <p:cNvSpPr/>
          <p:nvPr/>
        </p:nvSpPr>
        <p:spPr>
          <a:xfrm>
            <a:off x="120960" y="320481"/>
            <a:ext cx="8891640" cy="589057"/>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génération </a:t>
            </a:r>
            <a:r>
              <a:rPr lang="fr-FR" sz="2400" b="0" strike="noStrike" cap="all" spc="-1" dirty="0">
                <a:solidFill>
                  <a:srgbClr val="308087"/>
                </a:solidFill>
                <a:uFill>
                  <a:solidFill>
                    <a:srgbClr val="FFFFFF"/>
                  </a:solidFill>
                </a:uFill>
                <a:latin typeface="Times New Roman"/>
                <a:ea typeface="ヒラギノ角ゴ Pro W3"/>
              </a:rPr>
              <a:t>du </a:t>
            </a:r>
            <a:r>
              <a:rPr lang="fr-FR" sz="2400" b="0" strike="noStrike" cap="all" spc="-1" dirty="0" smtClean="0">
                <a:solidFill>
                  <a:srgbClr val="308087"/>
                </a:solidFill>
                <a:uFill>
                  <a:solidFill>
                    <a:srgbClr val="FFFFFF"/>
                  </a:solidFill>
                </a:uFill>
                <a:latin typeface="Times New Roman"/>
                <a:ea typeface="ヒラギノ角ゴ Pro W3"/>
              </a:rPr>
              <a:t>rapport</a:t>
            </a:r>
            <a:endParaRPr lang="fr-FR" sz="1800" b="0" strike="noStrike" spc="-1" dirty="0">
              <a:solidFill>
                <a:srgbClr val="000000"/>
              </a:solidFill>
              <a:uFill>
                <a:solidFill>
                  <a:srgbClr val="FFFFFF"/>
                </a:solidFill>
              </a:uFill>
              <a:latin typeface="Arial"/>
            </a:endParaRPr>
          </a:p>
        </p:txBody>
      </p:sp>
      <p:sp>
        <p:nvSpPr>
          <p:cNvPr id="374" name="CustomShape 5"/>
          <p:cNvSpPr/>
          <p:nvPr/>
        </p:nvSpPr>
        <p:spPr>
          <a:xfrm>
            <a:off x="575640" y="944640"/>
            <a:ext cx="7990200" cy="4650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600" b="1" strike="noStrike" spc="-1" dirty="0">
                <a:solidFill>
                  <a:srgbClr val="000000"/>
                </a:solidFill>
                <a:uFill>
                  <a:solidFill>
                    <a:srgbClr val="FFFFFF"/>
                  </a:solidFill>
                </a:uFill>
                <a:latin typeface="Times New Roman"/>
                <a:ea typeface="ヒラギノ角ゴ Pro W3"/>
              </a:rPr>
              <a:t>Cliquer sur  Source pour le traitement des </a:t>
            </a:r>
            <a:r>
              <a:rPr lang="fr-FR" sz="1600" b="1" strike="noStrike" spc="-1" dirty="0" smtClean="0">
                <a:solidFill>
                  <a:srgbClr val="000000"/>
                </a:solidFill>
                <a:uFill>
                  <a:solidFill>
                    <a:srgbClr val="FFFFFF"/>
                  </a:solidFill>
                </a:uFill>
                <a:latin typeface="Times New Roman"/>
                <a:ea typeface="ヒラギノ角ゴ Pro W3"/>
              </a:rPr>
              <a:t>données</a:t>
            </a:r>
            <a:r>
              <a:rPr lang="fr-FR" sz="2400" b="1" strike="noStrike" spc="-1" dirty="0" smtClean="0">
                <a:solidFill>
                  <a:srgbClr val="000000"/>
                </a:solidFill>
                <a:uFill>
                  <a:solidFill>
                    <a:srgbClr val="FFFFFF"/>
                  </a:solidFill>
                </a:uFill>
                <a:latin typeface="Times New Roman"/>
                <a:ea typeface="ヒラギノ角ゴ Pro W3"/>
              </a:rPr>
              <a: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376" name="CustomShape 6"/>
          <p:cNvSpPr/>
          <p:nvPr/>
        </p:nvSpPr>
        <p:spPr>
          <a:xfrm>
            <a:off x="4710023" y="1331873"/>
            <a:ext cx="468000" cy="616088"/>
          </a:xfrm>
          <a:custGeom>
            <a:avLst/>
            <a:gdLst/>
            <a:ahLst/>
            <a:cxnLst/>
            <a:rect l="l" t="t" r="r" b="b"/>
            <a:pathLst>
              <a:path w="21600" h="21600">
                <a:moveTo>
                  <a:pt x="0" y="0"/>
                </a:moveTo>
                <a:lnTo>
                  <a:pt x="21600" y="21600"/>
                </a:lnTo>
              </a:path>
            </a:pathLst>
          </a:custGeom>
          <a:ln w="19050">
            <a:tailEnd type="arrow" w="med" len="med"/>
          </a:ln>
        </p:spPr>
        <p:style>
          <a:lnRef idx="1">
            <a:schemeClr val="accent2"/>
          </a:lnRef>
          <a:fillRef idx="0">
            <a:schemeClr val="accent2"/>
          </a:fillRef>
          <a:effectRef idx="0">
            <a:schemeClr val="accent2"/>
          </a:effectRef>
          <a:fontRef idx="minor">
            <a:schemeClr val="tx1"/>
          </a:fontRef>
        </p:style>
      </p:sp>
      <p:sp>
        <p:nvSpPr>
          <p:cNvPr id="2" name="Espace réservé du pied de page 1"/>
          <p:cNvSpPr>
            <a:spLocks noGrp="1"/>
          </p:cNvSpPr>
          <p:nvPr>
            <p:ph type="ftr" sz="quarter" idx="11"/>
          </p:nvPr>
        </p:nvSpPr>
        <p:spPr>
          <a:xfrm>
            <a:off x="2595870" y="6372592"/>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62</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ustomShape 1"/>
          <p:cNvSpPr/>
          <p:nvPr/>
        </p:nvSpPr>
        <p:spPr>
          <a:xfrm>
            <a:off x="120960" y="1953000"/>
            <a:ext cx="8603640" cy="377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640">
              <a:lnSpc>
                <a:spcPct val="100000"/>
              </a:lnSpc>
            </a:pPr>
            <a:endParaRPr lang="fr-FR" sz="1800" b="0" strike="noStrike" spc="-1">
              <a:solidFill>
                <a:srgbClr val="000000"/>
              </a:solidFill>
              <a:uFill>
                <a:solidFill>
                  <a:srgbClr val="FFFFFF"/>
                </a:solidFill>
              </a:uFill>
              <a:latin typeface="Arial"/>
            </a:endParaRPr>
          </a:p>
        </p:txBody>
      </p:sp>
      <p:sp>
        <p:nvSpPr>
          <p:cNvPr id="378" name="CustomShape 2"/>
          <p:cNvSpPr/>
          <p:nvPr/>
        </p:nvSpPr>
        <p:spPr>
          <a:xfrm>
            <a:off x="1332000" y="6321600"/>
            <a:ext cx="6478560" cy="177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379"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380" name="CustomShape 4"/>
          <p:cNvSpPr/>
          <p:nvPr/>
        </p:nvSpPr>
        <p:spPr>
          <a:xfrm>
            <a:off x="199080" y="332640"/>
            <a:ext cx="8583840" cy="646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génération du RAPPORT</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81" name="CustomShape 5"/>
          <p:cNvSpPr/>
          <p:nvPr/>
        </p:nvSpPr>
        <p:spPr>
          <a:xfrm>
            <a:off x="611640" y="1052640"/>
            <a:ext cx="7990200" cy="4650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uFill>
                  <a:solidFill>
                    <a:srgbClr val="FFFFFF"/>
                  </a:solidFill>
                </a:uFill>
                <a:latin typeface="Times New Roman"/>
                <a:ea typeface="ヒラギノ角ゴ Pro W3"/>
              </a:rPr>
              <a:t>Le rapport Altaïr est créé aux formats .pdf, .docx ou .odt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63</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60" y="1319336"/>
            <a:ext cx="6635746" cy="553866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Espace réservé du contenu 3"/>
          <p:cNvPicPr/>
          <p:nvPr/>
        </p:nvPicPr>
        <p:blipFill>
          <a:blip r:embed="rId2"/>
          <a:srcRect l="3095" t="3602" r="3731"/>
          <a:stretch/>
        </p:blipFill>
        <p:spPr>
          <a:xfrm>
            <a:off x="433800" y="1268640"/>
            <a:ext cx="8407080" cy="4892040"/>
          </a:xfrm>
          <a:prstGeom prst="rect">
            <a:avLst/>
          </a:prstGeom>
          <a:ln>
            <a:noFill/>
          </a:ln>
        </p:spPr>
      </p:pic>
      <p:sp>
        <p:nvSpPr>
          <p:cNvPr id="404" name="CustomShape 1"/>
          <p:cNvSpPr/>
          <p:nvPr/>
        </p:nvSpPr>
        <p:spPr>
          <a:xfrm>
            <a:off x="771120" y="5445360"/>
            <a:ext cx="1510560" cy="4305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2"/>
          <p:cNvSpPr/>
          <p:nvPr/>
        </p:nvSpPr>
        <p:spPr>
          <a:xfrm flipV="1">
            <a:off x="2283480" y="3211560"/>
            <a:ext cx="2863080" cy="223092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06"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408" name="CustomShape 5"/>
          <p:cNvSpPr/>
          <p:nvPr/>
        </p:nvSpPr>
        <p:spPr>
          <a:xfrm>
            <a:off x="602280" y="332640"/>
            <a:ext cx="8063280" cy="610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RAPPORT D’ANALYSE DES DONNéES</a:t>
            </a:r>
            <a:endParaRPr lang="fr-FR" sz="1800" b="0" strike="noStrike" spc="-1">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64</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Espace réservé du contenu 3"/>
          <p:cNvPicPr/>
          <p:nvPr/>
        </p:nvPicPr>
        <p:blipFill>
          <a:blip r:embed="rId3"/>
          <a:srcRect l="2805" t="3744" r="2013"/>
          <a:stretch/>
        </p:blipFill>
        <p:spPr>
          <a:xfrm>
            <a:off x="412560" y="1321200"/>
            <a:ext cx="8631360" cy="4909320"/>
          </a:xfrm>
          <a:prstGeom prst="rect">
            <a:avLst/>
          </a:prstGeom>
          <a:ln>
            <a:noFill/>
          </a:ln>
        </p:spPr>
      </p:pic>
      <p:sp>
        <p:nvSpPr>
          <p:cNvPr id="410" name="CustomShape 1"/>
          <p:cNvSpPr/>
          <p:nvPr/>
        </p:nvSpPr>
        <p:spPr>
          <a:xfrm flipV="1">
            <a:off x="3348000" y="2599560"/>
            <a:ext cx="2302920" cy="25056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11" name="CustomShape 2"/>
          <p:cNvSpPr/>
          <p:nvPr/>
        </p:nvSpPr>
        <p:spPr>
          <a:xfrm flipV="1">
            <a:off x="3348000" y="2725560"/>
            <a:ext cx="286560" cy="12456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12"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414" name="CustomShape 5"/>
          <p:cNvSpPr/>
          <p:nvPr/>
        </p:nvSpPr>
        <p:spPr>
          <a:xfrm>
            <a:off x="608760" y="303840"/>
            <a:ext cx="8063280" cy="610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Tests </a:t>
            </a:r>
            <a:r>
              <a:rPr lang="fr-FR" sz="2400" b="0" strike="noStrike" cap="all" spc="-1" dirty="0">
                <a:solidFill>
                  <a:srgbClr val="308087"/>
                </a:solidFill>
                <a:uFill>
                  <a:solidFill>
                    <a:srgbClr val="FFFFFF"/>
                  </a:solidFill>
                </a:uFill>
                <a:latin typeface="Times New Roman"/>
                <a:ea typeface="ヒラギノ角ゴ Pro W3"/>
              </a:rPr>
              <a:t>statutaires et </a:t>
            </a:r>
            <a:r>
              <a:rPr lang="fr-FR" sz="2400" b="0" strike="noStrike" cap="all" spc="-1" dirty="0" smtClean="0">
                <a:solidFill>
                  <a:srgbClr val="308087"/>
                </a:solidFill>
                <a:uFill>
                  <a:solidFill>
                    <a:srgbClr val="FFFFFF"/>
                  </a:solidFill>
                </a:uFill>
                <a:latin typeface="Times New Roman"/>
                <a:ea typeface="ヒラギノ角ゴ Pro W3"/>
              </a:rPr>
              <a:t>réglementaires</a:t>
            </a: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65</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66</a:t>
            </a:fld>
            <a:endParaRPr lang="fr-FR"/>
          </a:p>
        </p:txBody>
      </p:sp>
      <p:sp>
        <p:nvSpPr>
          <p:cNvPr id="4" name="CustomShape 4"/>
          <p:cNvSpPr/>
          <p:nvPr/>
        </p:nvSpPr>
        <p:spPr>
          <a:xfrm>
            <a:off x="602280" y="332640"/>
            <a:ext cx="8063280" cy="610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pc="-1" dirty="0">
                <a:solidFill>
                  <a:srgbClr val="000000"/>
                </a:solidFill>
                <a:uFill>
                  <a:solidFill>
                    <a:srgbClr val="FFFFFF"/>
                  </a:solidFill>
                </a:uFill>
                <a:latin typeface="Arial"/>
                <a:ea typeface="ヒラギノ角ゴ Pro W3"/>
              </a:rPr>
              <a:t>Merci pour votre </a:t>
            </a:r>
            <a:r>
              <a:rPr lang="fr-FR" spc="-1" dirty="0" smtClean="0">
                <a:solidFill>
                  <a:srgbClr val="000000"/>
                </a:solidFill>
                <a:uFill>
                  <a:solidFill>
                    <a:srgbClr val="FFFFFF"/>
                  </a:solidFill>
                </a:uFill>
                <a:latin typeface="Arial"/>
                <a:ea typeface="ヒラギノ角ゴ Pro W3"/>
              </a:rPr>
              <a:t>attention</a:t>
            </a:r>
            <a:endParaRPr lang="fr-FR" spc="-1" dirty="0">
              <a:solidFill>
                <a:srgbClr val="000000"/>
              </a:solidFill>
              <a:uFill>
                <a:solidFill>
                  <a:srgbClr val="FFFFFF"/>
                </a:solidFill>
              </a:uFill>
              <a:latin typeface="Arial"/>
              <a:ea typeface="ヒラギノ角ゴ Pro W3"/>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6" name="Rectangle 5"/>
          <p:cNvSpPr/>
          <p:nvPr/>
        </p:nvSpPr>
        <p:spPr>
          <a:xfrm>
            <a:off x="481263" y="2101515"/>
            <a:ext cx="8184297" cy="923330"/>
          </a:xfrm>
          <a:prstGeom prst="rect">
            <a:avLst/>
          </a:prstGeom>
        </p:spPr>
        <p:txBody>
          <a:bodyPr wrap="square">
            <a:spAutoFit/>
          </a:bodyPr>
          <a:lstStyle/>
          <a:p>
            <a:endParaRPr lang="fr-FR" spc="-1" dirty="0">
              <a:solidFill>
                <a:srgbClr val="000000"/>
              </a:solidFill>
              <a:uFill>
                <a:solidFill>
                  <a:srgbClr val="FFFFFF"/>
                </a:solidFill>
              </a:uFill>
              <a:latin typeface="Arial"/>
            </a:endParaRPr>
          </a:p>
          <a:p>
            <a:endParaRPr lang="fr-FR" spc="-1" dirty="0" smtClean="0">
              <a:solidFill>
                <a:srgbClr val="000000"/>
              </a:solidFill>
              <a:uFill>
                <a:solidFill>
                  <a:srgbClr val="FFFFFF"/>
                </a:solidFill>
              </a:uFill>
              <a:latin typeface="Arial"/>
            </a:endParaRPr>
          </a:p>
          <a:p>
            <a:endParaRPr lang="fr-FR" dirty="0"/>
          </a:p>
        </p:txBody>
      </p:sp>
      <p:sp>
        <p:nvSpPr>
          <p:cNvPr id="7" name="CustomShape 4"/>
          <p:cNvSpPr/>
          <p:nvPr/>
        </p:nvSpPr>
        <p:spPr>
          <a:xfrm>
            <a:off x="697530" y="1998393"/>
            <a:ext cx="8063280" cy="102645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pc="-1" dirty="0" smtClean="0">
                <a:solidFill>
                  <a:srgbClr val="000000"/>
                </a:solidFill>
                <a:uFill>
                  <a:solidFill>
                    <a:srgbClr val="FFFFFF"/>
                  </a:solidFill>
                </a:uFill>
                <a:latin typeface="Arial"/>
                <a:ea typeface="ヒラギノ角ゴ Pro W3"/>
              </a:rPr>
              <a:t>Questions</a:t>
            </a:r>
          </a:p>
          <a:p>
            <a:pPr algn="ctr"/>
            <a:r>
              <a:rPr lang="fr-FR" spc="-1" dirty="0" smtClean="0">
                <a:solidFill>
                  <a:srgbClr val="000000"/>
                </a:solidFill>
                <a:uFill>
                  <a:solidFill>
                    <a:srgbClr val="FFFFFF"/>
                  </a:solidFill>
                </a:uFill>
                <a:latin typeface="Arial"/>
                <a:ea typeface="ヒラギノ角ゴ Pro W3"/>
              </a:rPr>
              <a:t>Formation à l’outil</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571099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7</a:t>
            </a:fld>
            <a:endParaRPr lang="fr-FR"/>
          </a:p>
        </p:txBody>
      </p:sp>
      <p:sp>
        <p:nvSpPr>
          <p:cNvPr id="4" name="CustomShape 4"/>
          <p:cNvSpPr/>
          <p:nvPr/>
        </p:nvSpPr>
        <p:spPr>
          <a:xfrm>
            <a:off x="126360" y="2734585"/>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z="2400" b="0" strike="noStrike" cap="all" spc="-1" dirty="0" smtClean="0">
                <a:solidFill>
                  <a:srgbClr val="308087"/>
                </a:solidFill>
                <a:uFill>
                  <a:solidFill>
                    <a:srgbClr val="FFFFFF"/>
                  </a:solidFill>
                </a:uFill>
                <a:latin typeface="Times New Roman"/>
                <a:ea typeface="ヒラギノ角ゴ Pro W3"/>
              </a:rPr>
              <a:t>PRESENTATION GENERALE DE L’INTERFACE</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30650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576000" y="937080"/>
            <a:ext cx="7989840" cy="71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214" name="CustomShape 3"/>
          <p:cNvSpPr/>
          <p:nvPr/>
        </p:nvSpPr>
        <p:spPr>
          <a:xfrm>
            <a:off x="576360" y="2214720"/>
            <a:ext cx="7989840" cy="3912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1280">
              <a:lnSpc>
                <a:spcPct val="100000"/>
              </a:lnSpc>
            </a:pPr>
            <a:r>
              <a:rPr lang="fr-FR" sz="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15"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pic>
        <p:nvPicPr>
          <p:cNvPr id="216" name="Image 228"/>
          <p:cNvPicPr/>
          <p:nvPr/>
        </p:nvPicPr>
        <p:blipFill>
          <a:blip r:embed="rId2"/>
          <a:srcRect l="14017" r="65856"/>
          <a:stretch/>
        </p:blipFill>
        <p:spPr>
          <a:xfrm>
            <a:off x="2160000" y="1569960"/>
            <a:ext cx="1582200" cy="4178520"/>
          </a:xfrm>
          <a:prstGeom prst="rect">
            <a:avLst/>
          </a:prstGeom>
          <a:ln>
            <a:noFill/>
          </a:ln>
        </p:spPr>
      </p:pic>
      <p:sp>
        <p:nvSpPr>
          <p:cNvPr id="217" name="CustomShape 5"/>
          <p:cNvSpPr/>
          <p:nvPr/>
        </p:nvSpPr>
        <p:spPr>
          <a:xfrm>
            <a:off x="6120000" y="4536000"/>
            <a:ext cx="2734560" cy="85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smtClean="0">
                <a:solidFill>
                  <a:srgbClr val="FF0066"/>
                </a:solidFill>
                <a:uFill>
                  <a:solidFill>
                    <a:srgbClr val="FFFFFF"/>
                  </a:solidFill>
                </a:uFill>
                <a:latin typeface="Arial"/>
                <a:ea typeface="DejaVu Sans"/>
              </a:rPr>
              <a:t>GESTIONNAIRE D’ÉCHANGE DE DONNÉES</a:t>
            </a:r>
            <a:endParaRPr lang="fr-FR" sz="1800" b="0" strike="noStrike" spc="-1" dirty="0">
              <a:solidFill>
                <a:srgbClr val="000000"/>
              </a:solidFill>
              <a:uFill>
                <a:solidFill>
                  <a:srgbClr val="FFFFFF"/>
                </a:solidFill>
              </a:uFill>
              <a:latin typeface="Arial"/>
            </a:endParaRPr>
          </a:p>
        </p:txBody>
      </p:sp>
      <p:sp>
        <p:nvSpPr>
          <p:cNvPr id="218" name="Line 6"/>
          <p:cNvSpPr/>
          <p:nvPr/>
        </p:nvSpPr>
        <p:spPr>
          <a:xfrm flipH="1">
            <a:off x="3744000" y="4824000"/>
            <a:ext cx="2376000" cy="360"/>
          </a:xfrm>
          <a:prstGeom prst="line">
            <a:avLst/>
          </a:prstGeom>
          <a:ln>
            <a:solidFill>
              <a:srgbClr val="FF0066"/>
            </a:solidFill>
            <a:tailEnd type="triangle" w="med" len="med"/>
          </a:ln>
        </p:spPr>
        <p:style>
          <a:lnRef idx="0">
            <a:scrgbClr r="0" g="0" b="0"/>
          </a:lnRef>
          <a:fillRef idx="0">
            <a:scrgbClr r="0" g="0" b="0"/>
          </a:fillRef>
          <a:effectRef idx="0">
            <a:scrgbClr r="0" g="0" b="0"/>
          </a:effectRef>
          <a:fontRef idx="minor"/>
        </p:style>
      </p:sp>
      <p:sp>
        <p:nvSpPr>
          <p:cNvPr id="219" name="CustomShape 7"/>
          <p:cNvSpPr/>
          <p:nvPr/>
        </p:nvSpPr>
        <p:spPr>
          <a:xfrm>
            <a:off x="6048000" y="2448000"/>
            <a:ext cx="1870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FF"/>
                </a:solidFill>
                <a:uFill>
                  <a:solidFill>
                    <a:srgbClr val="FFFFFF"/>
                  </a:solidFill>
                </a:uFill>
                <a:latin typeface="Arial"/>
                <a:ea typeface="DejaVu Sans"/>
              </a:rPr>
              <a:t>Logiciel Altaïr</a:t>
            </a:r>
            <a:endParaRPr lang="fr-FR" sz="1800" b="0" strike="noStrike" spc="-1">
              <a:solidFill>
                <a:srgbClr val="000000"/>
              </a:solidFill>
              <a:uFill>
                <a:solidFill>
                  <a:srgbClr val="FFFFFF"/>
                </a:solidFill>
              </a:uFill>
              <a:latin typeface="Arial"/>
            </a:endParaRPr>
          </a:p>
        </p:txBody>
      </p:sp>
      <p:sp>
        <p:nvSpPr>
          <p:cNvPr id="220" name="Line 8"/>
          <p:cNvSpPr/>
          <p:nvPr/>
        </p:nvSpPr>
        <p:spPr>
          <a:xfrm flipH="1">
            <a:off x="3888000" y="2664000"/>
            <a:ext cx="2160000" cy="360"/>
          </a:xfrm>
          <a:prstGeom prst="line">
            <a:avLst/>
          </a:prstGeom>
          <a:ln>
            <a:solidFill>
              <a:srgbClr val="0000FF"/>
            </a:solidFill>
            <a:tailEnd type="triangle" w="med" len="med"/>
          </a:ln>
        </p:spPr>
        <p:style>
          <a:lnRef idx="0">
            <a:scrgbClr r="0" g="0" b="0"/>
          </a:lnRef>
          <a:fillRef idx="0">
            <a:scrgbClr r="0" g="0" b="0"/>
          </a:fillRef>
          <a:effectRef idx="0">
            <a:scrgbClr r="0" g="0" b="0"/>
          </a:effectRef>
          <a:fontRef idx="minor"/>
        </p:style>
      </p:sp>
      <p:sp>
        <p:nvSpPr>
          <p:cNvPr id="221" name="CustomShape 9"/>
          <p:cNvSpPr/>
          <p:nvPr/>
        </p:nvSpPr>
        <p:spPr>
          <a:xfrm>
            <a:off x="7200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L’application et le gestionnaire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d’</a:t>
            </a:r>
            <a:r>
              <a:rPr lang="fr-FR" sz="2400" cap="all" spc="-1" dirty="0" smtClean="0">
                <a:solidFill>
                  <a:srgbClr val="308087"/>
                </a:solidFill>
                <a:uFill>
                  <a:solidFill>
                    <a:srgbClr val="FFFFFF"/>
                  </a:solidFill>
                </a:uFill>
                <a:latin typeface="Times New Roman"/>
                <a:ea typeface="ヒラギノ角ゴ Pro W3"/>
              </a:rPr>
              <a:t>é</a:t>
            </a:r>
            <a:r>
              <a:rPr lang="fr-FR" sz="2400" b="0" strike="noStrike" cap="all" spc="-1" dirty="0" smtClean="0">
                <a:solidFill>
                  <a:srgbClr val="308087"/>
                </a:solidFill>
                <a:uFill>
                  <a:solidFill>
                    <a:srgbClr val="FFFFFF"/>
                  </a:solidFill>
                </a:uFill>
                <a:latin typeface="Times New Roman"/>
                <a:ea typeface="ヒラギノ角ゴ Pro W3"/>
              </a:rPr>
              <a:t>change de données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2837281" y="6380306"/>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8</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235080" y="1160640"/>
            <a:ext cx="8403480" cy="4750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b="1" spc="-1" dirty="0">
                <a:solidFill>
                  <a:srgbClr val="0000CC"/>
                </a:solidFill>
                <a:uFill>
                  <a:solidFill>
                    <a:srgbClr val="FFFFFF"/>
                  </a:solidFill>
                </a:uFill>
              </a:rPr>
              <a:t>La fenêtre principale de l’outil </a:t>
            </a:r>
            <a:r>
              <a:rPr lang="fr-FR" b="1" spc="-1" dirty="0" err="1">
                <a:solidFill>
                  <a:srgbClr val="0000CC"/>
                </a:solidFill>
                <a:uFill>
                  <a:solidFill>
                    <a:srgbClr val="FFFFFF"/>
                  </a:solidFill>
                </a:uFill>
              </a:rPr>
              <a:t>Altaïr</a:t>
            </a:r>
            <a:r>
              <a:rPr lang="fr-FR" b="1" spc="-1" dirty="0">
                <a:solidFill>
                  <a:srgbClr val="0000CC"/>
                </a:solidFill>
                <a:uFill>
                  <a:solidFill>
                    <a:srgbClr val="FFFFFF"/>
                  </a:solidFill>
                </a:uFill>
              </a:rPr>
              <a:t> comprend 5 menus déroulants : Fichier, </a:t>
            </a:r>
            <a:r>
              <a:rPr lang="fr-FR" b="1" spc="-1" dirty="0" smtClean="0">
                <a:solidFill>
                  <a:srgbClr val="0000CC"/>
                </a:solidFill>
                <a:uFill>
                  <a:solidFill>
                    <a:srgbClr val="FFFFFF"/>
                  </a:solidFill>
                </a:uFill>
              </a:rPr>
              <a:t>Editer</a:t>
            </a:r>
            <a:r>
              <a:rPr lang="fr-FR" b="1" spc="-1" dirty="0">
                <a:solidFill>
                  <a:srgbClr val="0000CC"/>
                </a:solidFill>
                <a:uFill>
                  <a:solidFill>
                    <a:srgbClr val="FFFFFF"/>
                  </a:solidFill>
                </a:uFill>
              </a:rPr>
              <a:t>, </a:t>
            </a:r>
            <a:r>
              <a:rPr lang="fr-FR" b="1" spc="-1" dirty="0" smtClean="0">
                <a:solidFill>
                  <a:srgbClr val="0000CC"/>
                </a:solidFill>
                <a:uFill>
                  <a:solidFill>
                    <a:srgbClr val="FFFFFF"/>
                  </a:solidFill>
                </a:uFill>
              </a:rPr>
              <a:t>Lancer</a:t>
            </a:r>
            <a:r>
              <a:rPr lang="fr-FR" b="1" spc="-1" dirty="0">
                <a:solidFill>
                  <a:srgbClr val="0000CC"/>
                </a:solidFill>
                <a:uFill>
                  <a:solidFill>
                    <a:srgbClr val="FFFFFF"/>
                  </a:solidFill>
                </a:uFill>
              </a:rPr>
              <a:t>, </a:t>
            </a:r>
            <a:r>
              <a:rPr lang="fr-FR" b="1" spc="-1" dirty="0" smtClean="0">
                <a:solidFill>
                  <a:srgbClr val="0000CC"/>
                </a:solidFill>
                <a:uFill>
                  <a:solidFill>
                    <a:srgbClr val="FFFFFF"/>
                  </a:solidFill>
                </a:uFill>
              </a:rPr>
              <a:t>Configurer </a:t>
            </a:r>
            <a:r>
              <a:rPr lang="fr-FR" b="1" spc="-1" dirty="0">
                <a:solidFill>
                  <a:srgbClr val="0000CC"/>
                </a:solidFill>
                <a:uFill>
                  <a:solidFill>
                    <a:srgbClr val="FFFFFF"/>
                  </a:solidFill>
                </a:uFill>
              </a:rPr>
              <a:t>et </a:t>
            </a:r>
            <a:r>
              <a:rPr lang="fr-FR" b="1" spc="-1" dirty="0" smtClean="0">
                <a:solidFill>
                  <a:srgbClr val="0000CC"/>
                </a:solidFill>
                <a:uFill>
                  <a:solidFill>
                    <a:srgbClr val="FFFFFF"/>
                  </a:solidFill>
                </a:uFill>
              </a:rPr>
              <a:t>Aide</a:t>
            </a:r>
            <a:r>
              <a:rPr lang="fr-FR" b="1" spc="-1" dirty="0">
                <a:solidFill>
                  <a:srgbClr val="0000CC"/>
                </a:solidFill>
                <a:uFill>
                  <a:solidFill>
                    <a:srgbClr val="FFFFFF"/>
                  </a:solidFill>
                </a:uFill>
              </a:rPr>
              <a:t>.</a:t>
            </a:r>
          </a:p>
          <a:p>
            <a:pPr algn="just">
              <a:lnSpc>
                <a:spcPct val="100000"/>
              </a:lnSpc>
            </a:pP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Fichier</a:t>
            </a:r>
            <a:r>
              <a:rPr lang="fr-FR" sz="1800" b="1" strike="noStrike" spc="-1" dirty="0">
                <a:solidFill>
                  <a:srgbClr val="000000"/>
                </a:solidFill>
                <a:uFill>
                  <a:solidFill>
                    <a:srgbClr val="FFFFFF"/>
                  </a:solidFill>
                </a:uFill>
                <a:latin typeface="Arial"/>
                <a:ea typeface="ヒラギノ角ゴ Pro W3"/>
              </a:rPr>
              <a:t> : permet d’accéder aux fonctionnalités de création en mode projet, enregistrement, exportation et archivage du rapport </a:t>
            </a:r>
            <a:r>
              <a:rPr lang="fr-FR" sz="1800" b="1" strike="noStrike" spc="-1" dirty="0" err="1">
                <a:solidFill>
                  <a:srgbClr val="000000"/>
                </a:solidFill>
                <a:uFill>
                  <a:solidFill>
                    <a:srgbClr val="FFFFFF"/>
                  </a:solidFill>
                </a:uFill>
                <a:latin typeface="Arial"/>
                <a:ea typeface="ヒラギノ角ゴ Pro W3"/>
              </a:rPr>
              <a:t>Altaïr</a:t>
            </a:r>
            <a:r>
              <a:rPr lang="fr-FR" sz="1800" b="1"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algn="just">
              <a:lnSpc>
                <a:spcPct val="100000"/>
              </a:lnSpc>
            </a:pPr>
            <a:r>
              <a:rPr lang="fr-FR" sz="1800" b="1"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Editer </a:t>
            </a:r>
            <a:r>
              <a:rPr lang="fr-FR" sz="1800" b="1" strike="noStrike" spc="-1" dirty="0">
                <a:solidFill>
                  <a:srgbClr val="000000"/>
                </a:solidFill>
                <a:uFill>
                  <a:solidFill>
                    <a:srgbClr val="FFFFFF"/>
                  </a:solidFill>
                </a:uFill>
                <a:latin typeface="Arial"/>
                <a:ea typeface="ヒラギノ角ゴ Pro W3"/>
              </a:rPr>
              <a:t>: permet de modifier l’apparence de l’interface avec plus ou moins </a:t>
            </a:r>
            <a:r>
              <a:rPr lang="fr-FR" sz="1800" b="1" strike="noStrike" spc="-1" dirty="0" smtClean="0">
                <a:solidFill>
                  <a:srgbClr val="000000"/>
                </a:solidFill>
                <a:uFill>
                  <a:solidFill>
                    <a:srgbClr val="FFFFFF"/>
                  </a:solidFill>
                </a:uFill>
                <a:latin typeface="Arial"/>
                <a:ea typeface="ヒラギノ角ゴ Pro W3"/>
              </a:rPr>
              <a:t>de </a:t>
            </a:r>
            <a:r>
              <a:rPr lang="fr-FR" sz="1800" b="1" strike="noStrike" spc="-1" dirty="0">
                <a:solidFill>
                  <a:srgbClr val="000000"/>
                </a:solidFill>
                <a:uFill>
                  <a:solidFill>
                    <a:srgbClr val="FFFFFF"/>
                  </a:solidFill>
                </a:uFill>
                <a:latin typeface="Arial"/>
                <a:ea typeface="ヒラギノ角ゴ Pro W3"/>
              </a:rPr>
              <a:t>détails explicites.</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Lancer </a:t>
            </a:r>
            <a:r>
              <a:rPr lang="fr-FR" sz="1800" b="1" strike="noStrike" spc="-1" dirty="0">
                <a:solidFill>
                  <a:srgbClr val="000000"/>
                </a:solidFill>
                <a:uFill>
                  <a:solidFill>
                    <a:srgbClr val="FFFFFF"/>
                  </a:solidFill>
                </a:uFill>
                <a:latin typeface="Arial"/>
                <a:ea typeface="ヒラギノ角ゴ Pro W3"/>
              </a:rPr>
              <a:t>: permet le lancement de l’analyse des </a:t>
            </a:r>
            <a:r>
              <a:rPr lang="fr-FR" sz="1800" b="1" strike="noStrike" spc="-1" dirty="0" smtClean="0">
                <a:solidFill>
                  <a:srgbClr val="000000"/>
                </a:solidFill>
                <a:uFill>
                  <a:solidFill>
                    <a:srgbClr val="FFFFFF"/>
                  </a:solidFill>
                </a:uFill>
                <a:latin typeface="Arial"/>
                <a:ea typeface="ヒラギノ角ゴ Pro W3"/>
              </a:rPr>
              <a:t>données paye </a:t>
            </a:r>
            <a:r>
              <a:rPr lang="fr-FR" sz="1800" b="1" strike="noStrike" spc="-1" dirty="0" err="1" smtClean="0">
                <a:solidFill>
                  <a:srgbClr val="000000"/>
                </a:solidFill>
                <a:uFill>
                  <a:solidFill>
                    <a:srgbClr val="FFFFFF"/>
                  </a:solidFill>
                </a:uFill>
                <a:latin typeface="Arial"/>
                <a:ea typeface="ヒラギノ角ゴ Pro W3"/>
              </a:rPr>
              <a:t>xhl</a:t>
            </a:r>
            <a:r>
              <a:rPr lang="fr-FR" sz="1800" b="1" strike="noStrike" spc="-1" dirty="0" smtClean="0">
                <a:solidFill>
                  <a:srgbClr val="000000"/>
                </a:solidFill>
                <a:uFill>
                  <a:solidFill>
                    <a:srgbClr val="FFFFFF"/>
                  </a:solidFill>
                </a:uFill>
                <a:latin typeface="Arial"/>
                <a:ea typeface="ヒラギノ角ゴ Pro W3"/>
              </a:rPr>
              <a:t> ou </a:t>
            </a:r>
            <a:r>
              <a:rPr lang="fr-FR" sz="1800" b="1" strike="noStrike" spc="-1" dirty="0" err="1" smtClean="0">
                <a:solidFill>
                  <a:srgbClr val="000000"/>
                </a:solidFill>
                <a:uFill>
                  <a:solidFill>
                    <a:srgbClr val="FFFFFF"/>
                  </a:solidFill>
                </a:uFill>
                <a:latin typeface="Arial"/>
                <a:ea typeface="ヒラギノ角ゴ Pro W3"/>
              </a:rPr>
              <a:t>xml</a:t>
            </a:r>
            <a:r>
              <a:rPr lang="fr-FR" sz="1800" b="1" strike="noStrike" spc="-1" dirty="0" smtClean="0">
                <a:solidFill>
                  <a:srgbClr val="000000"/>
                </a:solidFill>
                <a:uFill>
                  <a:solidFill>
                    <a:srgbClr val="FFFFFF"/>
                  </a:solidFill>
                </a:uFill>
                <a:latin typeface="Arial"/>
                <a:ea typeface="ヒラギノ角ゴ Pro W3"/>
              </a:rPr>
              <a:t> </a:t>
            </a:r>
            <a:r>
              <a:rPr lang="fr-FR" sz="1800" b="1" strike="noStrike" spc="-1" dirty="0">
                <a:solidFill>
                  <a:srgbClr val="000000"/>
                </a:solidFill>
                <a:uFill>
                  <a:solidFill>
                    <a:srgbClr val="FFFFFF"/>
                  </a:solidFill>
                </a:uFill>
                <a:latin typeface="Arial"/>
                <a:ea typeface="ヒラギノ角ゴ Pro W3"/>
              </a:rPr>
              <a:t>et l’exécution de cette analyse.</a:t>
            </a:r>
            <a:endParaRPr lang="fr-FR" sz="1800" b="0" strike="noStrike" spc="-1" dirty="0">
              <a:solidFill>
                <a:srgbClr val="000000"/>
              </a:solidFill>
              <a:uFill>
                <a:solidFill>
                  <a:srgbClr val="FFFFFF"/>
                </a:solidFill>
              </a:uFill>
              <a:latin typeface="Arial"/>
            </a:endParaRPr>
          </a:p>
          <a:p>
            <a:pPr algn="just">
              <a:lnSpc>
                <a:spcPct val="100000"/>
              </a:lnSpc>
            </a:pPr>
            <a:r>
              <a:rPr lang="fr-FR" sz="1800" b="1"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Configurer</a:t>
            </a:r>
            <a:r>
              <a:rPr lang="fr-FR" sz="1800" b="1" strike="noStrike" spc="-1" dirty="0">
                <a:solidFill>
                  <a:srgbClr val="000000"/>
                </a:solidFill>
                <a:uFill>
                  <a:solidFill>
                    <a:srgbClr val="FFFFFF"/>
                  </a:solidFill>
                </a:uFill>
                <a:latin typeface="Arial"/>
                <a:ea typeface="ヒラギノ角ゴ Pro W3"/>
              </a:rPr>
              <a:t> : permet d’accéder aux fonctionnalités de configuration technique des données.</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Aide</a:t>
            </a:r>
            <a:r>
              <a:rPr lang="fr-FR" sz="1800" b="1" strike="noStrike" spc="-1" dirty="0">
                <a:solidFill>
                  <a:srgbClr val="000000"/>
                </a:solidFill>
                <a:uFill>
                  <a:solidFill>
                    <a:srgbClr val="FFFFFF"/>
                  </a:solidFill>
                </a:uFill>
                <a:latin typeface="Arial"/>
                <a:ea typeface="ヒラギノ角ゴ Pro W3"/>
              </a:rPr>
              <a:t> : la fonction « aide </a:t>
            </a:r>
            <a:r>
              <a:rPr lang="fr-FR" sz="1800" b="1" strike="noStrike" spc="-1" dirty="0" smtClean="0">
                <a:solidFill>
                  <a:srgbClr val="000000"/>
                </a:solidFill>
                <a:uFill>
                  <a:solidFill>
                    <a:srgbClr val="FFFFFF"/>
                  </a:solidFill>
                </a:uFill>
                <a:latin typeface="Arial"/>
                <a:ea typeface="ヒラギノ角ゴ Pro W3"/>
              </a:rPr>
              <a:t>» comprend des liens vers la norme de dématérialisation et les conventions adoptées pour les fichiers CSV.</a:t>
            </a:r>
            <a:endParaRPr lang="fr-FR" sz="1800" b="0" strike="noStrike" spc="-1" dirty="0">
              <a:solidFill>
                <a:srgbClr val="000000"/>
              </a:solidFill>
              <a:uFill>
                <a:solidFill>
                  <a:srgbClr val="FFFFFF"/>
                </a:solidFill>
              </a:uFill>
              <a:latin typeface="Arial"/>
            </a:endParaRPr>
          </a:p>
        </p:txBody>
      </p:sp>
      <p:sp>
        <p:nvSpPr>
          <p:cNvPr id="135"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37" name="CustomShape 4"/>
          <p:cNvSpPr/>
          <p:nvPr/>
        </p:nvSpPr>
        <p:spPr>
          <a:xfrm>
            <a:off x="235080" y="296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FONCTIONNALITES de l’APPLICATION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9</a:t>
            </a:fld>
            <a:endParaRPr lang="fr-FR"/>
          </a:p>
        </p:txBody>
      </p:sp>
    </p:spTree>
    <p:extLst>
      <p:ext uri="{BB962C8B-B14F-4D97-AF65-F5344CB8AC3E}">
        <p14:creationId xmlns:p14="http://schemas.microsoft.com/office/powerpoint/2010/main" val="12809590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8667</TotalTime>
  <Words>3207</Words>
  <Application>Microsoft Office PowerPoint</Application>
  <PresentationFormat>Affichage à l'écran (4:3)</PresentationFormat>
  <Paragraphs>652</Paragraphs>
  <Slides>66</Slides>
  <Notes>9</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66</vt:i4>
      </vt:variant>
    </vt:vector>
  </HeadingPairs>
  <TitlesOfParts>
    <vt:vector size="78" baseType="lpstr">
      <vt:lpstr>Arial</vt:lpstr>
      <vt:lpstr>Calibri</vt:lpstr>
      <vt:lpstr>Calibri Light</vt:lpstr>
      <vt:lpstr>DejaVu Sans</vt:lpstr>
      <vt:lpstr>StarSymbol</vt:lpstr>
      <vt:lpstr>Symbol</vt:lpstr>
      <vt:lpstr>Times New Roman</vt:lpstr>
      <vt:lpstr>Wingdings</vt:lpstr>
      <vt:lpstr>ヒラギノ角ゴ Pro W3</vt:lpstr>
      <vt:lpstr>Office Theme</vt:lpstr>
      <vt:lpstr>Thème Office</vt:lpstr>
      <vt:lpstr>1_Office Theme</vt:lpstr>
      <vt:lpstr>Présentation PowerPoint</vt:lpstr>
      <vt:lpstr>Présentation PowerPoint</vt:lpstr>
      <vt:lpstr>Présentation PowerPoint</vt:lpstr>
      <vt:lpstr>Présentation PowerPoint</vt:lpstr>
      <vt:lpstr>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Le Boudec  Vitalia</dc:creator>
  <cp:lastModifiedBy>Nicol, Fabrice</cp:lastModifiedBy>
  <cp:revision>371</cp:revision>
  <cp:lastPrinted>2017-02-28T07:18:04Z</cp:lastPrinted>
  <dcterms:modified xsi:type="dcterms:W3CDTF">2017-03-18T22:16:39Z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2017-02-15T01:30:13Z</dcterms:modified>
  <cp:revision>628</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2</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42</vt:i4>
  </property>
</Properties>
</file>